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58" r:id="rId28"/>
  </p:sldIdLst>
  <p:sldSz cx="9144000" cy="6858000" type="screen4x3"/>
  <p:notesSz cx="6797675" cy="9872663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3D37"/>
    <a:srgbClr val="F4D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585" autoAdjust="0"/>
  </p:normalViewPr>
  <p:slideViewPr>
    <p:cSldViewPr snapToGrid="0" snapToObjects="1">
      <p:cViewPr>
        <p:scale>
          <a:sx n="71" d="100"/>
          <a:sy n="71" d="100"/>
        </p:scale>
        <p:origin x="-2624" y="-6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3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AD4E1-55A3-47BE-A2DC-99E0AAED5CD4}" type="datetimeFigureOut">
              <a:rPr lang="ru-RU" smtClean="0"/>
              <a:pPr/>
              <a:t>17.12.14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A1394-8DAD-4306-A8DC-7DE4D7EF7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943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A1394-8DAD-4306-A8DC-7DE4D7EF790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497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24F74-966C-4927-A5FF-005917CC086D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185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FEB1-500D-4CDC-84A0-176DA9B80CB5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8162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FEB1-500D-4CDC-84A0-176DA9B80CB5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0618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28EF-CF3F-47E7-A642-2A84B0679A25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893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D1EE-6DEA-4EF4-BB49-4B0008AC2671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1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01AB6-B63E-4570-8BFA-134E6F8528B2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702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4ECE5-1F26-4692-9C6F-FE004E5F9522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41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FE9E-C63D-4E22-8302-BB6F1B630A39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512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C913-C604-476C-9A77-DBDAE9FB8EB3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842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F736-52E6-4067-BE55-825259FDEDF6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548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0218-344C-4A8C-80A6-0B290BB8B5B3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72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BFEB1-500D-4CDC-84A0-176DA9B80CB5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265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16.jpeg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emf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1886" y="5516554"/>
            <a:ext cx="8401736" cy="622995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/>
              </a:rPr>
              <a:t>18 -19 декабря 2014</a:t>
            </a:r>
          </a:p>
          <a:p>
            <a:pPr algn="r"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/>
              </a:rPr>
              <a:t>г. Санкт-Петербург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01707" y="968188"/>
            <a:ext cx="8780928" cy="404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400" b="1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Конференция</a:t>
            </a:r>
            <a:r>
              <a:rPr lang="ru-RU" sz="24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:</a:t>
            </a:r>
            <a:r>
              <a:rPr lang="ru-RU" sz="20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2000" b="1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ТЕХНИЧЕСКОЕ РЕГУЛИРОВАНИЕ </a:t>
            </a:r>
            <a:r>
              <a:rPr lang="ru-RU" sz="20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 ДОРОЖНОМ ХОЗЯЙСТВЕ»</a:t>
            </a:r>
          </a:p>
          <a:p>
            <a:pPr algn="ctr">
              <a:spcAft>
                <a:spcPts val="600"/>
              </a:spcAft>
            </a:pPr>
            <a:endParaRPr lang="ru-RU" sz="20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/>
            </a:endParaRPr>
          </a:p>
          <a:p>
            <a:pPr algn="ctr">
              <a:spcAft>
                <a:spcPts val="600"/>
              </a:spcAft>
            </a:pPr>
            <a:endParaRPr lang="ru-RU" sz="20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/>
            </a:endParaRPr>
          </a:p>
          <a:p>
            <a:pPr algn="ctr">
              <a:spcAft>
                <a:spcPts val="600"/>
              </a:spcAft>
            </a:pPr>
            <a:r>
              <a:rPr lang="ru-RU" sz="28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/>
              </a:rPr>
              <a:t>ОСНОВНЫЕ  ПОЛОЖЕНИЯ НОВЫХ  МЕЖГОСУДАРСТВЕННЫХ  СТАНДАРТОВ  В  ОБЛАСТИ  ИЗЫСКАНИЙ  И  ПРОЕКТИРОВАНИЯ  АВТОМОБИЛЬНЫХ  ДОРОГ</a:t>
            </a:r>
          </a:p>
          <a:p>
            <a:pPr algn="ctr">
              <a:spcAft>
                <a:spcPts val="600"/>
              </a:spcAft>
            </a:pPr>
            <a:endParaRPr lang="ru-RU" sz="28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/>
            </a:endParaRPr>
          </a:p>
          <a:p>
            <a:pPr algn="ctr">
              <a:spcAft>
                <a:spcPts val="600"/>
              </a:spcAft>
            </a:pPr>
            <a:r>
              <a:rPr lang="ru-RU" sz="24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/>
              </a:rPr>
              <a:t>д-р техн. наук  А.М. Кулижников</a:t>
            </a:r>
            <a:endParaRPr lang="ru-RU" sz="2400" b="1" dirty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/>
            </a:endParaRPr>
          </a:p>
        </p:txBody>
      </p:sp>
      <p:pic>
        <p:nvPicPr>
          <p:cNvPr id="5" name="Picture 6" descr="RosDorNii-logo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7481" y="184666"/>
            <a:ext cx="17570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667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1009021"/>
            <a:ext cx="8229599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ГОСТ 32836-2014</a:t>
            </a:r>
          </a:p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В проекте межгосударственного стандарта нашли свое отражение следующие нововведения: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учтены новые нормативно-правовые положения;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предусмотрен раздел изысканий для предпроектной документации (планировки территории под размещение автомобильных дорог);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 выделена специфика автомобильных дорог ;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рассмотрены особенности инженерных изысканий для реконструкции,  капитального ремонта; ремонта и содержанию автомобильных дорог ; 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определены требования к инженерным изысканиям (обеспечению) в процессе строительства;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определено место геотехнических изысканий и геотехническим исследованиям в составе комплексных изысканий.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1009021"/>
            <a:ext cx="822959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ГОСТ 32836-2014</a:t>
            </a:r>
            <a:b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Применительно современных  инновационных технологий нашли отражение следующие вопросы: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инженерные изыскания выполняются под системы автоматизированного проектирования (САПР) и геоинформационные системы (ГИС), в том числе для проектных работ в САУ 3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D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предусмотрена подготовка  инженерных цифровых моделей местности (ИЦММ), которые учитывают не только рельеф и ситуацию, но и геологическое строение и гидрогеологические условия;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 предусмотрено применение методов наземного и воздушного лазерного сканирования, спутниковых систем позиционирования, геофизических методов (например, георадиолокации) и т.д.</a:t>
            </a:r>
          </a:p>
        </p:txBody>
      </p:sp>
      <p:pic>
        <p:nvPicPr>
          <p:cNvPr id="7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1009021"/>
            <a:ext cx="822959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Разработка ИЦММ в пределах полосы варьирования трассы на этапе предпроектной документации (планировка территории под размещение автомобильной дороги):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Рисунок 6" descr="гис3_1.TIF"/>
          <p:cNvPicPr>
            <a:picLocks noChangeAspect="1" noChangeArrowheads="1"/>
          </p:cNvPicPr>
          <p:nvPr/>
        </p:nvPicPr>
        <p:blipFill>
          <a:blip r:embed="rId2"/>
          <a:srcRect b="24501"/>
          <a:stretch>
            <a:fillRect/>
          </a:stretch>
        </p:blipFill>
        <p:spPr bwMode="auto">
          <a:xfrm>
            <a:off x="2164976" y="2440607"/>
            <a:ext cx="4694331" cy="367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RosDorNii-logo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1009021"/>
            <a:ext cx="8229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Сравнение вариантов на этапе предпроектной документации  (планировка территории в пределах полосы варьирования трассы по ИЦММ)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Рисунок 8" descr="1111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349500"/>
            <a:ext cx="3852863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7" descr="рофили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2349500"/>
            <a:ext cx="37973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RosDorNii-logo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1672" y="786303"/>
            <a:ext cx="822959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ГОСТ 32869-2014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Требования к проведению топографо-геодезических изысканий (ТГИ)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Состав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: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классификация ТГИ и геодезического оборудования; 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оборудованию; 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последовательность и способы выполнения ТГИ; особенности выполнения ТГИ на разных этапах ПИР и в условиях опасных природных процессов;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созданию геодезической основы; топографической съемке; трассированию автомобильных дорог;   нивелированию трассы; привязке инженерно-геологических и гидрогеологических выработок, геофизических точек, профилей, реперов и т.д.; съемке инженерных коммуникаций;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технологическим режимам выполнения работ, допуски и нормы при ТГИ, методы контроля качества выполнения работ, требования к безопасности работ и охране окружающей среды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1672" y="786303"/>
            <a:ext cx="82295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ГОСТ 32869-2014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400" b="1" dirty="0" smtClean="0"/>
              <a:t>Требования к проведению топографо-геодезических изысканий (ТГИ)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  <a:p>
            <a:r>
              <a:rPr lang="ru-RU" sz="2000" b="1" dirty="0" smtClean="0"/>
              <a:t>Включенные инновационные технологии: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-спутниковое позиционирование;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-лазерное сканирование;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-дистанционное зондирование;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-цифровая аэрофотосъемка;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-отдельный раздел об инженерно-цифровой модели местности (ИЦММ) с разделение всех объектов по классификатору и кодам.</a:t>
            </a:r>
            <a:endParaRPr lang="ru-RU" sz="20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-576765" y="12403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843400"/>
            <a:ext cx="8229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Мобильное наземное лазерное сканирование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2" cstate="print"/>
          <a:srcRect l="4840" t="11989" r="14980"/>
          <a:stretch>
            <a:fillRect/>
          </a:stretch>
        </p:blipFill>
        <p:spPr bwMode="auto">
          <a:xfrm>
            <a:off x="561626" y="1470873"/>
            <a:ext cx="2450515" cy="21755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" name="Рисунок 8" descr="Система VMX-250 установленная на автомобиль.jpg"/>
          <p:cNvPicPr>
            <a:picLocks noChangeAspect="1" noChangeArrowheads="1"/>
          </p:cNvPicPr>
          <p:nvPr/>
        </p:nvPicPr>
        <p:blipFill>
          <a:blip r:embed="rId3" cstate="print"/>
          <a:srcRect l="31224" r="13678" b="1820"/>
          <a:stretch>
            <a:fillRect/>
          </a:stretch>
        </p:blipFill>
        <p:spPr bwMode="auto">
          <a:xfrm>
            <a:off x="561626" y="3927836"/>
            <a:ext cx="2450515" cy="213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/>
          <a:srcRect l="14241" t="10165" r="13627" b="6779"/>
          <a:stretch>
            <a:fillRect/>
          </a:stretch>
        </p:blipFill>
        <p:spPr bwMode="auto">
          <a:xfrm>
            <a:off x="3198905" y="1752872"/>
            <a:ext cx="5314708" cy="37871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" name="Picture 6" descr="RosDorNii-logo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147482" y="111165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88259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843400"/>
            <a:ext cx="8229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Воздушное лазерное сканирование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" name="Picture 4" descr="http://geosystems.aero/wp-content/uploads/2011/02/6-290x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105" y="1305065"/>
            <a:ext cx="1862331" cy="186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http://www.kfit.uwm.edu.pl/mroz/knsoz/images/wysokorodzielczesys_clip_image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1305065"/>
            <a:ext cx="2038931" cy="186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www.visionmap.com/files/ofek%20install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9339" y="1532159"/>
            <a:ext cx="2944732" cy="41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9" descr="E:\Documents and Settings\Александр\Local Settings\Temp\Rar$DI58.047\0127_020001_0162_ 0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105" y="3325460"/>
            <a:ext cx="4411401" cy="286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RosDorNii-logo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147482" y="188259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1672" y="1009021"/>
            <a:ext cx="822959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ГОСТ 32868-2014</a:t>
            </a:r>
            <a:br>
              <a:rPr lang="ru-RU" sz="2800" b="1" dirty="0" smtClean="0"/>
            </a:br>
            <a:r>
              <a:rPr lang="ru-RU" sz="2400" b="1" dirty="0" smtClean="0"/>
              <a:t>Требования к проведению инженерно-геологических изысканий</a:t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000" b="1" dirty="0" smtClean="0"/>
              <a:t> Состав:</a:t>
            </a:r>
            <a:br>
              <a:rPr lang="ru-RU" sz="2000" b="1" dirty="0" smtClean="0"/>
            </a:br>
            <a:r>
              <a:rPr lang="ru-RU" sz="2000" b="1" dirty="0" smtClean="0"/>
              <a:t>-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классификация инженерно-геологических изысканий;  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оборудованию; 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последовательность выполнения инженерно-геологических изысканий; 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допуски к параметрам горных выработок и требования к технологическим режимам бурения; 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особенности выполнения инженерно-геологических изысканий на различных этапах и в сложных грунтовых условиях; 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методы контроля качества инженерно-геологических изысканий; 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безопасности работ и охране окружающей среды. 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dirty="0" smtClean="0"/>
          </a:p>
        </p:txBody>
      </p:sp>
      <p:pic>
        <p:nvPicPr>
          <p:cNvPr id="7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735955"/>
            <a:ext cx="822959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ГОСТ 32868-2014</a:t>
            </a:r>
          </a:p>
          <a:p>
            <a:r>
              <a:rPr lang="ru-RU" sz="2800" b="1" dirty="0" smtClean="0"/>
              <a:t>Требования к проведению инженерно-геологических изысканий</a:t>
            </a:r>
            <a:br>
              <a:rPr lang="ru-RU" sz="28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Включенные</a:t>
            </a:r>
            <a:r>
              <a:rPr lang="ru-RU" altLang="ru-RU" sz="2800" b="1" dirty="0" smtClean="0"/>
              <a:t> инновационные технологии:</a:t>
            </a:r>
            <a:r>
              <a:rPr lang="ru-RU" altLang="ru-RU" sz="2800" dirty="0" smtClean="0"/>
              <a:t/>
            </a:r>
            <a:br>
              <a:rPr lang="ru-RU" altLang="ru-RU" sz="2800" dirty="0" smtClean="0"/>
            </a:br>
            <a:r>
              <a:rPr lang="ru-RU" altLang="ru-RU" sz="2000" dirty="0" smtClean="0"/>
              <a:t> </a:t>
            </a:r>
            <a:br>
              <a:rPr lang="ru-RU" altLang="ru-RU" sz="2000" dirty="0" smtClean="0"/>
            </a:br>
            <a:r>
              <a:rPr lang="ru-RU" altLang="ru-RU" sz="2000" dirty="0" smtClean="0"/>
              <a:t/>
            </a:r>
            <a:br>
              <a:rPr lang="ru-RU" altLang="ru-RU" sz="2000" dirty="0" smtClean="0"/>
            </a:br>
            <a:r>
              <a:rPr lang="ru-RU" altLang="ru-RU" sz="2200" b="1" dirty="0" smtClean="0">
                <a:solidFill>
                  <a:schemeClr val="bg2">
                    <a:lumMod val="25000"/>
                  </a:schemeClr>
                </a:solidFill>
              </a:rPr>
              <a:t>- методы подповерхностной георадиолокации;</a:t>
            </a:r>
            <a:br>
              <a:rPr lang="ru-RU" altLang="ru-RU" sz="22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altLang="ru-RU" sz="22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altLang="ru-RU" sz="22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altLang="ru-RU" sz="2200" b="1" dirty="0" smtClean="0">
                <a:solidFill>
                  <a:schemeClr val="bg2">
                    <a:lumMod val="25000"/>
                  </a:schemeClr>
                </a:solidFill>
              </a:rPr>
              <a:t>- электротомография;</a:t>
            </a:r>
            <a:br>
              <a:rPr lang="ru-RU" altLang="ru-RU" sz="22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altLang="ru-RU" sz="22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br>
              <a:rPr lang="ru-RU" altLang="ru-RU" sz="22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altLang="ru-RU" sz="2200" b="1" dirty="0" smtClean="0">
                <a:solidFill>
                  <a:schemeClr val="bg2">
                    <a:lumMod val="25000"/>
                  </a:schemeClr>
                </a:solidFill>
              </a:rPr>
              <a:t>- инфракрасная (тепловизорная) съемка. 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/>
            </a:r>
            <a:br>
              <a:rPr lang="ru-RU" altLang="ru-RU" sz="2000" b="1" dirty="0" smtClean="0">
                <a:solidFill>
                  <a:srgbClr val="002060"/>
                </a:solidFill>
              </a:rPr>
            </a:br>
            <a:endParaRPr lang="ru-RU" sz="2000" dirty="0" smtClean="0"/>
          </a:p>
        </p:txBody>
      </p:sp>
      <p:pic>
        <p:nvPicPr>
          <p:cNvPr id="7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009021"/>
            <a:ext cx="8235127" cy="5174496"/>
          </a:xfrm>
        </p:spPr>
        <p:txBody>
          <a:bodyPr>
            <a:normAutofit/>
          </a:bodyPr>
          <a:lstStyle/>
          <a:p>
            <a:pPr>
              <a:buClr>
                <a:srgbClr val="4A3D37"/>
              </a:buClr>
              <a:buNone/>
            </a:pPr>
            <a:r>
              <a:rPr lang="ru-RU" sz="2400" b="1" dirty="0" smtClean="0"/>
              <a:t>		</a:t>
            </a:r>
          </a:p>
          <a:p>
            <a:pPr>
              <a:buClr>
                <a:srgbClr val="4A3D37"/>
              </a:buClr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Цель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работы: 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Clr>
                <a:srgbClr val="4A3D37"/>
              </a:buClr>
              <a:buNone/>
            </a:pPr>
            <a:r>
              <a:rPr lang="ru-RU" sz="1400" dirty="0"/>
              <a:t/>
            </a:r>
            <a:br>
              <a:rPr lang="ru-RU" sz="1400" dirty="0"/>
            </a:br>
            <a:r>
              <a:rPr lang="ru-RU" sz="1200" b="1" dirty="0"/>
              <a:t/>
            </a:r>
            <a:br>
              <a:rPr lang="ru-RU" sz="1200" b="1" dirty="0"/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-   разработка межгосударственных стандартов, как единых стандартов для государств-членов Таможенного союза: Российской Федерации, Республики Беларусь, Республики Казахстан и присоединившимся к ним;</a:t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4A3D37"/>
              </a:buClr>
              <a:buNone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- 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обеспечение введения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в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действие и своевременного внедрение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технического регламента Таможенного союза «Безопасность автомобильных дорог» ТР ТС 014/2011.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1400" b="1" dirty="0">
                <a:solidFill>
                  <a:schemeClr val="bg2">
                    <a:lumMod val="25000"/>
                  </a:schemeClr>
                </a:solidFill>
              </a:rPr>
            </a:br>
            <a:endParaRPr lang="ru-RU" sz="1600" dirty="0" smtClean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pic>
        <p:nvPicPr>
          <p:cNvPr id="6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609299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88259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843400"/>
            <a:ext cx="82295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cs typeface="Times New Roman" pitchFamily="18" charset="0"/>
              </a:rPr>
              <a:t>ГЕОРАДАРНЫЕ  ОБОРУДОВАНИЕ,  ПРИМЕНЯЕМОЕ   </a:t>
            </a:r>
            <a:br>
              <a:rPr lang="ru-RU" sz="2200" b="1" dirty="0" smtClean="0">
                <a:cs typeface="Times New Roman" pitchFamily="18" charset="0"/>
              </a:rPr>
            </a:br>
            <a:r>
              <a:rPr lang="ru-RU" sz="2200" b="1" dirty="0" smtClean="0">
                <a:cs typeface="Times New Roman" pitchFamily="18" charset="0"/>
              </a:rPr>
              <a:t> ПРИ ИЗЫСКАНИЯХ АВТОМОБИЛЬНЫХ  ДОРОГ</a:t>
            </a:r>
            <a:endParaRPr lang="ru-RU" sz="22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" name="Picture 8" descr="Дорожная лаборатория ФГУП РОСДОРНИИ с антенным блоком АБ-400"/>
          <p:cNvPicPr>
            <a:picLocks noChangeAspect="1" noChangeArrowheads="1"/>
          </p:cNvPicPr>
          <p:nvPr/>
        </p:nvPicPr>
        <p:blipFill>
          <a:blip r:embed="rId2" cstate="print"/>
          <a:srcRect l="9666" t="23509" r="8424" b="29193"/>
          <a:stretch>
            <a:fillRect/>
          </a:stretch>
        </p:blipFill>
        <p:spPr bwMode="auto">
          <a:xfrm>
            <a:off x="754157" y="1674397"/>
            <a:ext cx="4443413" cy="2047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Мои документы на диске С\Мои документы\Статьи\Статьи в Дорожную Державу\Третья статья\Рисунки к статье в Дорожную державу\гис2_1.TIF"/>
          <p:cNvPicPr>
            <a:picLocks noChangeAspect="1" noChangeArrowheads="1"/>
          </p:cNvPicPr>
          <p:nvPr/>
        </p:nvPicPr>
        <p:blipFill>
          <a:blip r:embed="rId3" cstate="print"/>
          <a:srcRect l="12724" r="5475"/>
          <a:stretch>
            <a:fillRect/>
          </a:stretch>
        </p:blipFill>
        <p:spPr bwMode="auto">
          <a:xfrm>
            <a:off x="754157" y="3836431"/>
            <a:ext cx="1989044" cy="234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http://www.poxoronka.ru/images/stories/georadar2.jpg"/>
          <p:cNvPicPr>
            <a:picLocks noChangeAspect="1" noChangeArrowheads="1"/>
          </p:cNvPicPr>
          <p:nvPr/>
        </p:nvPicPr>
        <p:blipFill>
          <a:blip r:embed="rId4" cstate="print"/>
          <a:srcRect l="68727" t="8186" r="2638" b="12666"/>
          <a:stretch>
            <a:fillRect/>
          </a:stretch>
        </p:blipFill>
        <p:spPr bwMode="auto">
          <a:xfrm>
            <a:off x="3004063" y="3805480"/>
            <a:ext cx="2457989" cy="2376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/>
          <a:srcRect l="35588" t="13107" r="20450" b="21358"/>
          <a:stretch>
            <a:fillRect/>
          </a:stretch>
        </p:blipFill>
        <p:spPr bwMode="auto">
          <a:xfrm>
            <a:off x="5773159" y="3836431"/>
            <a:ext cx="2685042" cy="234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DSC09094"/>
          <p:cNvPicPr>
            <a:picLocks noChangeAspect="1" noChangeArrowheads="1"/>
          </p:cNvPicPr>
          <p:nvPr/>
        </p:nvPicPr>
        <p:blipFill>
          <a:blip r:embed="rId6" cstate="print"/>
          <a:srcRect l="21454" t="3691" b="9227"/>
          <a:stretch>
            <a:fillRect/>
          </a:stretch>
        </p:blipFill>
        <p:spPr bwMode="auto">
          <a:xfrm>
            <a:off x="5623418" y="1674397"/>
            <a:ext cx="2417924" cy="201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RosDorNii-logo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147482" y="188259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88259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843400"/>
            <a:ext cx="82295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cs typeface="Times New Roman" pitchFamily="18" charset="0"/>
              </a:rPr>
              <a:t>РЕЗУЛЬТАТЫ  ГЕОРАДАРНОГО  ЗОНДИРОВАНИЯ</a:t>
            </a:r>
            <a:endParaRPr lang="ru-RU" sz="22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2" name="Picture 1033" descr="ЗП_Колла copy"/>
          <p:cNvPicPr>
            <a:picLocks noChangeAspect="1" noChangeArrowheads="1"/>
          </p:cNvPicPr>
          <p:nvPr/>
        </p:nvPicPr>
        <p:blipFill>
          <a:blip r:embed="rId2" cstate="print"/>
          <a:srcRect r="4614" b="-58"/>
          <a:stretch>
            <a:fillRect/>
          </a:stretch>
        </p:blipFill>
        <p:spPr bwMode="auto">
          <a:xfrm>
            <a:off x="194008" y="1274287"/>
            <a:ext cx="4068715" cy="255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для дежурки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2723" y="3571952"/>
            <a:ext cx="4580953" cy="2696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Мои документы на диске С\Мои документы\Фото по георадарам\Рисунки к методичке\Вологда cop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6292" y="1274287"/>
            <a:ext cx="3453815" cy="2297665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1" y="4036338"/>
            <a:ext cx="3482787" cy="2059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RosDorNii-logo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147482" y="188259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88259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843400"/>
            <a:ext cx="82295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cs typeface="Times New Roman" pitchFamily="18" charset="0"/>
              </a:rPr>
              <a:t>РЕЗУЛЬТАТЫ  ТЕПЛОВИЗОРНОЙ  СЪЕМКИ</a:t>
            </a:r>
            <a:endParaRPr lang="ru-RU" sz="22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2" cstate="print"/>
          <a:srcRect b="9138"/>
          <a:stretch>
            <a:fillRect/>
          </a:stretch>
        </p:blipFill>
        <p:spPr bwMode="auto">
          <a:xfrm>
            <a:off x="1186703" y="1274287"/>
            <a:ext cx="662463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3" cstate="print"/>
          <a:srcRect b="6178"/>
          <a:stretch>
            <a:fillRect/>
          </a:stretch>
        </p:blipFill>
        <p:spPr bwMode="auto">
          <a:xfrm>
            <a:off x="1186703" y="3592338"/>
            <a:ext cx="6624638" cy="252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RosDorNii-logo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147482" y="188259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83504"/>
            <a:ext cx="8235127" cy="5174496"/>
          </a:xfrm>
        </p:spPr>
        <p:txBody>
          <a:bodyPr>
            <a:normAutofit fontScale="92500" lnSpcReduction="20000"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НОВЫЙ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РАЗДЕЛ : 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Инженерно-геологическое обеспечение в процессе строительства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обосновывает допустимость изменений свойств геологической среды и потребность в корректировке проектных решений. 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1800" b="1" dirty="0" smtClean="0"/>
              <a:t> </a:t>
            </a:r>
            <a:r>
              <a:rPr lang="ru-RU" sz="2200" b="1" dirty="0" smtClean="0"/>
              <a:t>Случаи выполнения: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-строительство сооружений в зонах повышенного риска и стесненных условиях;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-выполнение стационарных геологических наблюдений за негативными процессами;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-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геотехнический контроль производства земляных работ; 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-непредвиденные осложнения при строительстве;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-превышение сроков давности инженерно-геологической информации;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-признаки изменений инженерно-геологических условий, выходящих за рамки сделанного ранее прогноза.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1672" y="747836"/>
            <a:ext cx="822959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ГОСТ 32868-2014</a:t>
            </a:r>
          </a:p>
          <a:p>
            <a:r>
              <a:rPr lang="ru-RU" sz="2800" b="1" dirty="0" smtClean="0"/>
              <a:t>Требования к проведению инженерно-геологических изысканий </a:t>
            </a:r>
            <a:br>
              <a:rPr lang="ru-RU" sz="2800" b="1" dirty="0" smtClean="0"/>
            </a:br>
            <a:endParaRPr lang="ru-RU" sz="2000" dirty="0" smtClean="0"/>
          </a:p>
        </p:txBody>
      </p:sp>
      <p:pic>
        <p:nvPicPr>
          <p:cNvPr id="7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735955"/>
            <a:ext cx="8229599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ГОСТ 32868-2014</a:t>
            </a:r>
          </a:p>
          <a:p>
            <a:r>
              <a:rPr lang="ru-RU" sz="2400" b="1" dirty="0" smtClean="0"/>
              <a:t>Требования к проведению инженерно-геологических изысканий</a:t>
            </a:r>
          </a:p>
          <a:p>
            <a:endParaRPr lang="ru-RU" b="1" dirty="0" smtClean="0"/>
          </a:p>
          <a:p>
            <a:r>
              <a:rPr lang="ru-RU" altLang="ru-RU" b="1" dirty="0" smtClean="0"/>
              <a:t>Анализ шага горных выработок для разработки проектной документации по строительству автомобильных дорог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000" dirty="0" smtClean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57201" y="2850776"/>
          <a:ext cx="8229600" cy="3213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9059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Шаг горных выработок вдоль трассы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США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Канада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РоссийскаяФедерация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Республика Казахстан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Республика Беларусь 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</a:tr>
              <a:tr h="13079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Автомо- бильные </a:t>
                      </a:r>
                      <a:r>
                        <a:rPr lang="ru-RU" sz="18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дороги</a:t>
                      </a:r>
                      <a:endParaRPr lang="ru-RU" sz="1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150 </a:t>
                      </a:r>
                      <a:r>
                        <a:rPr lang="ru-RU" sz="18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м</a:t>
                      </a:r>
                      <a:endParaRPr lang="ru-RU" sz="1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100 </a:t>
                      </a:r>
                      <a:r>
                        <a:rPr lang="ru-RU" sz="18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м</a:t>
                      </a:r>
                      <a:endParaRPr lang="ru-RU" sz="1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 330 </a:t>
                      </a:r>
                      <a:r>
                        <a:rPr lang="ru-RU" sz="18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м</a:t>
                      </a:r>
                      <a:endParaRPr lang="ru-RU" sz="1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 250 м</a:t>
                      </a:r>
                      <a:endParaRPr lang="ru-RU" sz="1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150-200 </a:t>
                      </a:r>
                      <a:r>
                        <a:rPr lang="ru-RU" sz="18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м</a:t>
                      </a:r>
                      <a:endParaRPr lang="ru-RU" sz="1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 anchor="ctr"/>
                </a:tc>
              </a:tr>
            </a:tbl>
          </a:graphicData>
        </a:graphic>
      </p:graphicFrame>
      <p:pic>
        <p:nvPicPr>
          <p:cNvPr id="10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1" y="735955"/>
            <a:ext cx="822959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ГОСТ 32868-2014</a:t>
            </a:r>
          </a:p>
          <a:p>
            <a:r>
              <a:rPr lang="ru-RU" sz="2400" b="1" dirty="0" smtClean="0"/>
              <a:t>Требования к проведению инженерно-геологических изысканий</a:t>
            </a:r>
          </a:p>
          <a:p>
            <a:endParaRPr lang="ru-RU" sz="1400" b="1" dirty="0" smtClean="0"/>
          </a:p>
          <a:p>
            <a:pPr algn="ctr"/>
            <a:r>
              <a:rPr lang="ru-RU" altLang="ru-RU" b="1" dirty="0" smtClean="0"/>
              <a:t>Таблица горных выработок для различных этапов проектной документации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000" dirty="0" smtClean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57198" y="2440607"/>
          <a:ext cx="8229600" cy="359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9223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Этап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68575" marR="6857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Расстояние между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поперечниками в зависимости от категории инженерно-геологических условий (КИГУ)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Количество выработок на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поперечник в зависимости от КИГУ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68575" marR="68575" marT="0" marB="0" anchor="ctr"/>
                </a:tc>
              </a:tr>
              <a:tr h="89223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Предпроетная документация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68575" marR="6857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650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м - 1;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450 м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2;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250 м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- 3.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 шт.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1;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 шт.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2;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 шт.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3.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68575" marR="68575" marT="0" marB="0" anchor="ctr"/>
                </a:tc>
              </a:tr>
              <a:tr h="892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Проектная документация</a:t>
                      </a:r>
                      <a:endParaRPr lang="ru-RU" sz="1600" b="1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350 м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1;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250 м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2;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150 м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3.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 шт.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1;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 шт.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2;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 шт. -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3.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5" marR="68575" marT="0" marB="0" anchor="ctr"/>
                </a:tc>
              </a:tr>
              <a:tr h="83974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Рабочая документация</a:t>
                      </a:r>
                      <a:endParaRPr lang="ru-RU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50-100 м – рабочие отметки до 12 м</a:t>
                      </a:r>
                      <a:endParaRPr lang="ru-RU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25-50 м – рабочие отметки от 12 м</a:t>
                      </a:r>
                      <a:endParaRPr lang="ru-RU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1-7 </a:t>
                      </a:r>
                      <a:endParaRPr lang="ru-RU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1433" marR="91433" marT="45723" marB="45723"/>
                </a:tc>
              </a:tr>
            </a:tbl>
          </a:graphicData>
        </a:graphic>
      </p:graphicFrame>
      <p:pic>
        <p:nvPicPr>
          <p:cNvPr id="9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1672" y="1009021"/>
            <a:ext cx="8229599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 smtClean="0"/>
              <a:t>Проект ГОСТ 33149-2014  </a:t>
            </a:r>
            <a:br>
              <a:rPr lang="ru-RU" altLang="ru-RU" sz="2400" b="1" dirty="0" smtClean="0"/>
            </a:br>
            <a:r>
              <a:rPr lang="ru-RU" altLang="ru-RU" sz="2400" b="1" dirty="0" smtClean="0"/>
              <a:t>Проектирование автомобильных дорог в сложных условиях</a:t>
            </a:r>
            <a:r>
              <a:rPr lang="ru-RU" altLang="ru-RU" sz="3100" dirty="0" smtClean="0"/>
              <a:t/>
            </a:r>
            <a:br>
              <a:rPr lang="ru-RU" altLang="ru-RU" sz="3100" dirty="0" smtClean="0"/>
            </a:br>
            <a:r>
              <a:rPr lang="ru-RU" altLang="ru-RU" sz="2000" dirty="0" smtClean="0"/>
              <a:t>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Рассмотрены правила проектирования автомобильных дорог в следующих случаях: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а) на специфических грунтах (многолетнемерзлые грунты, слабые грунты, подвижные пески, засоленные грунты, техногенные грунты, просадочные грунты, набухающие грунты);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б) при опасных геологических и гидрогеологических процессах: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склоновые процессы (оползень, обвал, лавина, осыпь, сель)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карсты;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развитие оврагов;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подтопляемые участки дорог;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в)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в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особых природно-техногенных условиях (подрабатываемые территории; сейсмоопасные территории; территории, подверженные наледеобразованию).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42048" y="1006091"/>
            <a:ext cx="8659906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b="1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Конференция</a:t>
            </a:r>
            <a:r>
              <a:rPr lang="ru-RU" sz="20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:«</a:t>
            </a:r>
            <a:r>
              <a:rPr lang="ru-RU" sz="2000" b="1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ТЕХНИЧЕСКОЕ РЕГУЛИРОВАНИЕ </a:t>
            </a:r>
            <a:r>
              <a:rPr lang="ru-RU" sz="20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 ДОРОЖНОМ ХОЗЯЙСТВЕ»</a:t>
            </a:r>
          </a:p>
          <a:p>
            <a:pPr algn="ctr">
              <a:spcAft>
                <a:spcPts val="600"/>
              </a:spcAft>
            </a:pPr>
            <a:endParaRPr lang="ru-RU" sz="20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>
              <a:spcAft>
                <a:spcPts val="600"/>
              </a:spcAft>
            </a:pPr>
            <a:endParaRPr lang="ru-RU" sz="20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>
              <a:spcAft>
                <a:spcPts val="600"/>
              </a:spcAft>
            </a:pPr>
            <a:endParaRPr lang="ru-RU" sz="20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>
              <a:spcAft>
                <a:spcPts val="600"/>
              </a:spcAft>
            </a:pPr>
            <a:endParaRPr lang="ru-RU" sz="20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ru-RU" sz="32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СПАСИБО  ЗА  ВНИМАНИЕ!</a:t>
            </a:r>
            <a:endParaRPr lang="ru-RU" sz="3200" b="1" dirty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>
              <a:spcAft>
                <a:spcPts val="600"/>
              </a:spcAft>
            </a:pPr>
            <a:endParaRPr lang="ru-RU" sz="24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>
              <a:spcAft>
                <a:spcPts val="600"/>
              </a:spcAft>
            </a:pPr>
            <a:endParaRPr lang="ru-RU" sz="24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>
              <a:spcAft>
                <a:spcPts val="600"/>
              </a:spcAft>
            </a:pPr>
            <a:endParaRPr lang="ru-RU" sz="2400" b="1" dirty="0" smtClean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marL="1168400" indent="-1168400" algn="r"/>
            <a:r>
              <a:rPr lang="ru-RU" sz="1600" b="1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Организатор: </a:t>
            </a:r>
            <a:r>
              <a:rPr lang="ru-RU" sz="16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600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Министерство транспорта Российской Федерации</a:t>
            </a:r>
          </a:p>
          <a:p>
            <a:pPr marL="1168400" indent="-1168400" algn="r"/>
            <a:r>
              <a:rPr lang="ru-RU" sz="1600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Государственная </a:t>
            </a:r>
            <a:r>
              <a:rPr lang="ru-RU" sz="1600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компания «Автодор</a:t>
            </a:r>
            <a:r>
              <a:rPr lang="ru-RU" sz="1600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»,</a:t>
            </a:r>
            <a:br>
              <a:rPr lang="ru-RU" sz="1600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sz="1600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ООО </a:t>
            </a:r>
            <a:r>
              <a:rPr lang="ru-RU" sz="1600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«Автодор-Инжиниринг</a:t>
            </a:r>
            <a:r>
              <a:rPr lang="ru-RU" sz="1600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» </a:t>
            </a:r>
            <a:r>
              <a:rPr lang="ru-RU" sz="1600" b="1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 </a:t>
            </a:r>
            <a:endParaRPr lang="ru-RU" sz="1600" dirty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marL="1168400" indent="-1168400" algn="r"/>
            <a:r>
              <a:rPr lang="ru-RU" sz="1600" b="1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Оператор мероприятия: </a:t>
            </a:r>
            <a:r>
              <a:rPr lang="ru-RU" sz="1600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ООО «Агентство «Прайм</a:t>
            </a:r>
            <a:r>
              <a:rPr lang="ru-RU" sz="1600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»</a:t>
            </a:r>
            <a:endParaRPr lang="ru-RU" sz="1600" b="1" dirty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/>
            </a:endParaRPr>
          </a:p>
        </p:txBody>
      </p:sp>
      <p:pic>
        <p:nvPicPr>
          <p:cNvPr id="5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47482" y="111165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343904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009021"/>
            <a:ext cx="8235127" cy="5174496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400" b="1" dirty="0" smtClean="0">
                <a:solidFill>
                  <a:srgbClr val="4A3D37"/>
                </a:solidFill>
              </a:rPr>
              <a:t>Перечень </a:t>
            </a:r>
            <a:r>
              <a:rPr lang="ru-RU" sz="2400" b="1" dirty="0">
                <a:solidFill>
                  <a:srgbClr val="4A3D37"/>
                </a:solidFill>
              </a:rPr>
              <a:t>межгосударственных </a:t>
            </a:r>
            <a:r>
              <a:rPr lang="ru-RU" sz="2400" b="1" dirty="0" smtClean="0">
                <a:solidFill>
                  <a:srgbClr val="4A3D37"/>
                </a:solidFill>
              </a:rPr>
              <a:t>стандартов по изысканиям и проектированию автомобильных дорог, разработанных ФГБУ «РОСДОРНИИ»: </a:t>
            </a:r>
            <a:r>
              <a:rPr lang="ru-RU" sz="2400" dirty="0">
                <a:solidFill>
                  <a:srgbClr val="4A3D37"/>
                </a:solidFill>
              </a:rPr>
              <a:t/>
            </a:r>
            <a:br>
              <a:rPr lang="ru-RU" sz="2400" dirty="0">
                <a:solidFill>
                  <a:srgbClr val="4A3D37"/>
                </a:solidFill>
              </a:rPr>
            </a:br>
            <a:r>
              <a:rPr lang="ru-RU" sz="2000" b="1" dirty="0">
                <a:solidFill>
                  <a:srgbClr val="4A3D37"/>
                </a:solidFill>
              </a:rPr>
              <a:t/>
            </a:r>
            <a:br>
              <a:rPr lang="ru-RU" sz="2000" b="1" dirty="0">
                <a:solidFill>
                  <a:srgbClr val="4A3D37"/>
                </a:solidFill>
              </a:rPr>
            </a:br>
            <a:r>
              <a:rPr lang="ru-RU" sz="2000" b="1" dirty="0" smtClean="0">
                <a:solidFill>
                  <a:srgbClr val="4A3D37"/>
                </a:solidFill>
              </a:rPr>
              <a:t>	-   </a:t>
            </a:r>
            <a:r>
              <a:rPr lang="ru-RU" sz="2000" b="1" dirty="0">
                <a:solidFill>
                  <a:srgbClr val="4A3D37"/>
                </a:solidFill>
              </a:rPr>
              <a:t>ГОСТ 32836-2014 Дороги автомобильные общего пользования. Общие требования к изысканиям.</a:t>
            </a:r>
            <a:br>
              <a:rPr lang="ru-RU" sz="2000" b="1" dirty="0">
                <a:solidFill>
                  <a:srgbClr val="4A3D37"/>
                </a:solidFill>
              </a:rPr>
            </a:br>
            <a:r>
              <a:rPr lang="ru-RU" sz="2000" b="1" dirty="0">
                <a:solidFill>
                  <a:srgbClr val="4A3D37"/>
                </a:solidFill>
              </a:rPr>
              <a:t/>
            </a:r>
            <a:br>
              <a:rPr lang="ru-RU" sz="2000" b="1" dirty="0">
                <a:solidFill>
                  <a:srgbClr val="4A3D37"/>
                </a:solidFill>
              </a:rPr>
            </a:br>
            <a:r>
              <a:rPr lang="ru-RU" sz="2000" b="1" dirty="0" smtClean="0">
                <a:solidFill>
                  <a:srgbClr val="4A3D37"/>
                </a:solidFill>
              </a:rPr>
              <a:t>	-  </a:t>
            </a:r>
            <a:r>
              <a:rPr lang="ru-RU" sz="2000" b="1" dirty="0">
                <a:solidFill>
                  <a:srgbClr val="4A3D37"/>
                </a:solidFill>
              </a:rPr>
              <a:t>ГОСТ 32869-2014 Дороги автомобильные общего пользования. Требования к проведению топографо-геодезических изысканий.</a:t>
            </a:r>
            <a:br>
              <a:rPr lang="ru-RU" sz="2000" b="1" dirty="0">
                <a:solidFill>
                  <a:srgbClr val="4A3D37"/>
                </a:solidFill>
              </a:rPr>
            </a:br>
            <a:r>
              <a:rPr lang="ru-RU" sz="2000" b="1" dirty="0">
                <a:solidFill>
                  <a:srgbClr val="4A3D37"/>
                </a:solidFill>
              </a:rPr>
              <a:t/>
            </a:r>
            <a:br>
              <a:rPr lang="ru-RU" sz="2000" b="1" dirty="0">
                <a:solidFill>
                  <a:srgbClr val="4A3D37"/>
                </a:solidFill>
              </a:rPr>
            </a:br>
            <a:r>
              <a:rPr lang="ru-RU" sz="2000" b="1" dirty="0" smtClean="0">
                <a:solidFill>
                  <a:srgbClr val="4A3D37"/>
                </a:solidFill>
              </a:rPr>
              <a:t>	- </a:t>
            </a:r>
            <a:r>
              <a:rPr lang="ru-RU" sz="2000" b="1" dirty="0">
                <a:solidFill>
                  <a:srgbClr val="4A3D37"/>
                </a:solidFill>
              </a:rPr>
              <a:t>ГОСТ 32868-2014 Дороги автомобильные общего пользования. Требования к проведению инженерно-геологических изысканий.</a:t>
            </a:r>
            <a:br>
              <a:rPr lang="ru-RU" sz="2000" b="1" dirty="0">
                <a:solidFill>
                  <a:srgbClr val="4A3D37"/>
                </a:solidFill>
              </a:rPr>
            </a:br>
            <a:r>
              <a:rPr lang="ru-RU" sz="2000" b="1" dirty="0">
                <a:solidFill>
                  <a:srgbClr val="4A3D37"/>
                </a:solidFill>
              </a:rPr>
              <a:t> </a:t>
            </a:r>
            <a:br>
              <a:rPr lang="ru-RU" sz="2000" b="1" dirty="0">
                <a:solidFill>
                  <a:srgbClr val="4A3D37"/>
                </a:solidFill>
              </a:rPr>
            </a:br>
            <a:r>
              <a:rPr lang="ru-RU" sz="2000" b="1" dirty="0" smtClean="0">
                <a:solidFill>
                  <a:srgbClr val="4A3D37"/>
                </a:solidFill>
              </a:rPr>
              <a:t>	- </a:t>
            </a:r>
            <a:r>
              <a:rPr lang="ru-RU" sz="2000" b="1" dirty="0">
                <a:solidFill>
                  <a:srgbClr val="4A3D37"/>
                </a:solidFill>
              </a:rPr>
              <a:t>ГОСТ </a:t>
            </a:r>
            <a:r>
              <a:rPr lang="ru-RU" sz="2000" b="1" dirty="0" smtClean="0">
                <a:solidFill>
                  <a:srgbClr val="4A3D37"/>
                </a:solidFill>
              </a:rPr>
              <a:t>33149 </a:t>
            </a:r>
            <a:r>
              <a:rPr lang="ru-RU" sz="2000" b="1" dirty="0">
                <a:solidFill>
                  <a:srgbClr val="4A3D37"/>
                </a:solidFill>
              </a:rPr>
              <a:t>-2014 Дороги автомобильные общего пользования.</a:t>
            </a:r>
            <a:br>
              <a:rPr lang="ru-RU" sz="2000" b="1" dirty="0">
                <a:solidFill>
                  <a:srgbClr val="4A3D37"/>
                </a:solidFill>
              </a:rPr>
            </a:br>
            <a:r>
              <a:rPr lang="ru-RU" sz="2000" b="1" dirty="0">
                <a:solidFill>
                  <a:srgbClr val="4A3D37"/>
                </a:solidFill>
              </a:rPr>
              <a:t>Правила проектирования автомобильных дорог в сложных условия</a:t>
            </a:r>
            <a:r>
              <a:rPr lang="ru-RU" sz="2000" b="1" dirty="0">
                <a:solidFill>
                  <a:srgbClr val="002060"/>
                </a:solidFill>
              </a:rPr>
              <a:t>х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solidFill>
                <a:srgbClr val="4A3D37"/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pic>
        <p:nvPicPr>
          <p:cNvPr id="6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009021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9376" y="665163"/>
            <a:ext cx="8994624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сновные документы:                  РА       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Рассмотрены следующие основные стандарты: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Технический регламент Таможенного союза «Безопасность автомобильных дорог» ТР ТС 014/2011.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Российская Федерация: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СП 47.13330.2012 Инженерные изыскания для строительства. Основные положения.( Актуализированная редакция СНиП 11-02-96); СП 126.13330.2012 Геодезические работы в строительстве. (Актуализированная редакция СНиП 3.01.03-84); СП 11-105-97 Инженерно-геологические изыскания для строительства; Градостроительный Кодекс РФ .</a:t>
            </a:r>
          </a:p>
          <a:p>
            <a:endParaRPr lang="ru-RU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Республика Беларусь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СНБ 1.02.01-96 Инженерные изыскания для строительства;  ТКП 45-1.02-233-2011 (02250) Технический кодекс установившейся практики. Инженерные изыскания для объектов дорожного строительства.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 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Республика Казахстан</a:t>
            </a:r>
            <a:r>
              <a:rPr lang="ru-RU" b="1" dirty="0" smtClean="0">
                <a:solidFill>
                  <a:srgbClr val="002060"/>
                </a:solidFill>
              </a:rPr>
              <a:t>: 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СНиП РК 1.02-18-2004 Инженерные изыскания для строительства. Основные положения;  СНиП РК 1.02-02-2008 Инженерно-геодезические изыскания для строительства. Общие правила выполнения работ; СТ РК 1398-2005. Дороги автомобильные. Инженерные изыскания для строительства, реконструкции и капитального ремонта. Требования к оформлению отчетов.</a:t>
            </a:r>
          </a:p>
          <a:p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84502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009021"/>
            <a:ext cx="8235127" cy="5174496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Проекты межгосударственных стандартов базируются: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-на современных прогрессивных требованиях к инженерным изысканиям, с  учетом специфики каждого государства члена Таможенного союза;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-на гармонизации с требованиями международных стандартов по инженерным изысканиям;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на рассмотрение изыскательских работ (топографо-геодезические, инженерно-геологические, инженерно-гидрометеорологические, инженерно-экологические и геотехнические изыскания) в едином, взаимоувязанном  комплексе;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-на передовых инновационных технологиях.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pic>
        <p:nvPicPr>
          <p:cNvPr id="6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7482" y="178024"/>
            <a:ext cx="1732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009021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В межгосударственных стандартах использован  параметрический метод нормирования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  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Параметрический метод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не  предписывает, как выполнять изыскания или проектирование;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устанавливает: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цели, которые должны быть достигнуты в процессе    инженерно-геологических изысканий;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 состав и требования к результатам инженерных изысканий, которые должны быть удовлетворены.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Структура и содержание стандартов соответствует требованиям положений ГОСТ 1.5 к составу на «технологические и иные процессы»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pic>
        <p:nvPicPr>
          <p:cNvPr id="6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009021"/>
            <a:ext cx="8235127" cy="5174496"/>
          </a:xfrm>
        </p:spPr>
        <p:txBody>
          <a:bodyPr>
            <a:normAutofit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ГОСТ 32836-2014  Дороги автомобильные общего пользования. Общие требования к изысканиям </a:t>
            </a:r>
            <a:r>
              <a:rPr lang="ru-RU" sz="2400" b="1" dirty="0" smtClean="0">
                <a:solidFill>
                  <a:schemeClr val="bg1"/>
                </a:solidFill>
              </a:rPr>
              <a:t>: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  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 общие требования к инженерным изысканиям автомобильных дорог;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инженерным изысканиям для предпроектной документации (планировка территории под размещение автомобильных дорог);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 требования к инженерным изысканиям для подготовки проектной и рабочей документации строительства;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инженерным изысканиям для подготовки проектной документации реконструкции и капитального ремонта;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инженерным изысканиям в процессе строительства;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инженерным изысканиям для подготовки проектной документации ремонта и содержания.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pic>
        <p:nvPicPr>
          <p:cNvPr id="6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009021"/>
            <a:ext cx="8235127" cy="5174496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ГОСТ 32836-2014</a:t>
            </a:r>
            <a:b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	</a:t>
            </a:r>
          </a:p>
          <a:p>
            <a:pPr marL="0" indent="0">
              <a:buClr>
                <a:srgbClr val="4A3D37"/>
              </a:buClr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Виды изыскательских работ: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	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 топографо-геодезические изыскания;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инженерно-геологические и геотехнические изыскания;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инженерно-гидрометеорологические изыскания;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инженерно-экологические изыскания;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- изыскания грунтовых строительных материалов.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pic>
        <p:nvPicPr>
          <p:cNvPr id="6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81854"/>
            <a:ext cx="8235127" cy="5174496"/>
          </a:xfrm>
        </p:spPr>
        <p:txBody>
          <a:bodyPr>
            <a:normAutofit fontScale="62500" lnSpcReduction="20000"/>
          </a:bodyPr>
          <a:lstStyle/>
          <a:p>
            <a:pPr marL="0" indent="0">
              <a:buClr>
                <a:srgbClr val="4A3D37"/>
              </a:buClr>
              <a:buNone/>
            </a:pPr>
            <a:r>
              <a:rPr lang="ru-RU" sz="1600" dirty="0">
                <a:solidFill>
                  <a:srgbClr val="4A3D37"/>
                </a:solidFill>
                <a:cs typeface="Times New Roman"/>
              </a:rPr>
              <a:t>	</a:t>
            </a:r>
            <a:endParaRPr lang="ru-RU" sz="1600" dirty="0" smtClean="0">
              <a:solidFill>
                <a:srgbClr val="4A3D37"/>
              </a:solidFill>
              <a:cs typeface="Times New Roman"/>
            </a:endParaRPr>
          </a:p>
          <a:p>
            <a:pPr marL="0" indent="0">
              <a:buClr>
                <a:srgbClr val="4A3D37"/>
              </a:buClr>
              <a:buNone/>
            </a:pP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</a:rPr>
              <a:t>ГОСТ 32836-2014</a:t>
            </a:r>
          </a:p>
          <a:p>
            <a:pPr marL="0" indent="0">
              <a:buClr>
                <a:srgbClr val="4A3D37"/>
              </a:buClr>
              <a:buNone/>
            </a:pP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3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</a:rPr>
              <a:t> Для каждого вида изысканий на каждом этапе проектно-изыскательских работ предусмотрены: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b="1" dirty="0" smtClean="0"/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	</a:t>
            </a:r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- цели и задачи инженерных изысканий;</a:t>
            </a:r>
          </a:p>
          <a:p>
            <a:pPr marL="0" indent="0">
              <a:buClr>
                <a:srgbClr val="4A3D37"/>
              </a:buClr>
              <a:buNone/>
            </a:pP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составу изыскательских работ;</a:t>
            </a:r>
          </a:p>
          <a:p>
            <a:pPr marL="0" indent="0">
              <a:buClr>
                <a:srgbClr val="4A3D37"/>
              </a:buClr>
              <a:buNone/>
            </a:pP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результатам инженерных изысканий;</a:t>
            </a:r>
          </a:p>
          <a:p>
            <a:pPr marL="0" indent="0">
              <a:buClr>
                <a:srgbClr val="4A3D37"/>
              </a:buClr>
              <a:buNone/>
            </a:pP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к техническому отчету:</a:t>
            </a: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		</a:t>
            </a:r>
          </a:p>
          <a:p>
            <a:pPr marL="0" indent="0">
              <a:buClr>
                <a:srgbClr val="4A3D37"/>
              </a:buClr>
              <a:buNone/>
            </a:pPr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		- текстовая часть;</a:t>
            </a: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		- графическая часть;</a:t>
            </a: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		- приложения. 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600" dirty="0" smtClean="0"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 smtClean="0"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9376" y="178024"/>
            <a:ext cx="547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/>
            </a:endParaRPr>
          </a:p>
          <a:p>
            <a:pPr algn="ctr"/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  <p:pic>
        <p:nvPicPr>
          <p:cNvPr id="6" name="Picture 6" descr="RosDorNii-log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69" y="0"/>
            <a:ext cx="582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7482" y="178024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РОСДОРНИИ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1139468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4658</TotalTime>
  <Words>421</Words>
  <Application>Microsoft Macintosh PowerPoint</Application>
  <PresentationFormat>Экран (4:3)</PresentationFormat>
  <Paragraphs>240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тенденциях в развитии нормативной базы органических вяжущих материалов</dc:title>
  <dc:creator>Алексей Бунчик</dc:creator>
  <cp:lastModifiedBy>MIKHAIL</cp:lastModifiedBy>
  <cp:revision>175</cp:revision>
  <cp:lastPrinted>2014-10-15T05:27:30Z</cp:lastPrinted>
  <dcterms:created xsi:type="dcterms:W3CDTF">2014-04-09T13:39:40Z</dcterms:created>
  <dcterms:modified xsi:type="dcterms:W3CDTF">2014-12-17T09:41:37Z</dcterms:modified>
</cp:coreProperties>
</file>