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 varScale="1">
        <p:scale>
          <a:sx n="98" d="100"/>
          <a:sy n="98" d="100"/>
        </p:scale>
        <p:origin x="-18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tynovVP\&#1056;&#1072;&#1073;&#1086;&#1095;&#1080;&#1081;%20&#1089;&#1090;&#1086;&#1083;\&#1075;&#1088;&#1072;&#1092;&#1080;&#1082;%20&#1055;&#1041;&#1042;%20167%20&#1085;&#1072;%20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tynovVP\&#1056;&#1072;&#1073;&#1086;&#1095;&#1080;&#1081;%20&#1089;&#1090;&#1086;&#1083;\&#1075;&#1088;&#1072;&#1092;&#1080;&#1082;%20&#1055;&#1041;&#1042;%20167%20&#1085;&#1072;%20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izovda\Desktop\&#1075;&#1088;&#1072;&#1092;&#1080;&#1082;%20&#1048;&#1089;&#1090;&#1080;&#1088;&#1072;&#1077;&#1084;&#1086;&#1089;&#1090;&#1100;%20&#1043;&#1054;&#1057;&#1058;%20&#1080;%20&#1051;&#1086;&#1089;-&#1040;&#1085;&#1078;&#1077;&#1083;&#1077;&#1089;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b="0" dirty="0"/>
              <a:t>Кривые зернового состава щебня фр. 5-10 </a:t>
            </a:r>
          </a:p>
        </c:rich>
      </c:tx>
      <c:layout>
        <c:manualLayout>
          <c:xMode val="edge"/>
          <c:yMode val="edge"/>
          <c:x val="0.331195715357024"/>
          <c:y val="0.0019652287957164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2028579165807"/>
          <c:y val="0.0757121159979516"/>
          <c:w val="0.907815373833959"/>
          <c:h val="0.796543002007466"/>
        </c:manualLayout>
      </c:layout>
      <c:lineChart>
        <c:grouping val="standard"/>
        <c:varyColors val="0"/>
        <c:ser>
          <c:idx val="0"/>
          <c:order val="0"/>
          <c:tx>
            <c:strRef>
              <c:f>миша!$C$4</c:f>
              <c:strCache>
                <c:ptCount val="1"/>
                <c:pt idx="0">
                  <c:v>ГОСТ</c:v>
                </c:pt>
              </c:strCache>
            </c:strRef>
          </c:tx>
          <c:dLbls>
            <c:dLbl>
              <c:idx val="0"/>
              <c:layout>
                <c:manualLayout>
                  <c:x val="-0.026358382462642"/>
                  <c:y val="-0.04145873069906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0.043940926206612"/>
                  <c:y val="-0.03485418964288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560405283008754"/>
                  <c:y val="-0.0567095299918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51858414285598"/>
                  <c:y val="-0.07471202357841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518893780563661"/>
                  <c:y val="-0.02835476499593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277456657501495"/>
                  <c:y val="-0.03224567943260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19075156126721"/>
                  <c:y val="-0.0276391537993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402312153377168"/>
                  <c:y val="-0.03454894224922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66473994500897"/>
                  <c:y val="-0.0276391537993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277456657501495"/>
                  <c:y val="-0.02533589098276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миша!$B$7:$B$16</c:f>
              <c:strCache>
                <c:ptCount val="10"/>
                <c:pt idx="0">
                  <c:v>12,5</c:v>
                </c:pt>
                <c:pt idx="1">
                  <c:v>11,2</c:v>
                </c:pt>
                <c:pt idx="2">
                  <c:v>10</c:v>
                </c:pt>
                <c:pt idx="3">
                  <c:v>8</c:v>
                </c:pt>
                <c:pt idx="4">
                  <c:v>7,5</c:v>
                </c:pt>
                <c:pt idx="5">
                  <c:v>5,6</c:v>
                </c:pt>
                <c:pt idx="6">
                  <c:v>5</c:v>
                </c:pt>
                <c:pt idx="7">
                  <c:v>менее 5</c:v>
                </c:pt>
                <c:pt idx="8">
                  <c:v>4</c:v>
                </c:pt>
                <c:pt idx="9">
                  <c:v>менее 4</c:v>
                </c:pt>
              </c:strCache>
            </c:strRef>
          </c:cat>
          <c:val>
            <c:numRef>
              <c:f>миша!$C$7:$C$16</c:f>
              <c:numCache>
                <c:formatCode>0.0</c:formatCode>
                <c:ptCount val="10"/>
                <c:pt idx="0" formatCode="General">
                  <c:v>0.2</c:v>
                </c:pt>
                <c:pt idx="1">
                  <c:v>2.1</c:v>
                </c:pt>
                <c:pt idx="2">
                  <c:v>3.9</c:v>
                </c:pt>
                <c:pt idx="3">
                  <c:v>28.9</c:v>
                </c:pt>
                <c:pt idx="4">
                  <c:v>53.9</c:v>
                </c:pt>
                <c:pt idx="5">
                  <c:v>73.0</c:v>
                </c:pt>
                <c:pt idx="6">
                  <c:v>92.1</c:v>
                </c:pt>
                <c:pt idx="7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миша!$D$4</c:f>
              <c:strCache>
                <c:ptCount val="1"/>
                <c:pt idx="0">
                  <c:v>EN</c:v>
                </c:pt>
              </c:strCache>
            </c:strRef>
          </c:tx>
          <c:dLbls>
            <c:dLbl>
              <c:idx val="0"/>
              <c:layout>
                <c:manualLayout>
                  <c:x val="0.00693641643753739"/>
                  <c:y val="0.03454894224922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978679203629485"/>
                  <c:y val="0.0276391537993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0161460112383056"/>
                  <c:y val="0.0184261025329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0472417747234423"/>
                  <c:y val="-0.0082032228977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145290258557825"/>
                  <c:y val="0.0425321474938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207557512225464"/>
                  <c:y val="0.03898780186940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138728328750747"/>
                  <c:y val="0.04376199351568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52601161625822"/>
                  <c:y val="0.03915546788245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dLbl>
              <c:idx val="11"/>
              <c:layout>
                <c:manualLayout>
                  <c:x val="-0.0166473994500897"/>
                  <c:y val="0.03454894224922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миша!$B$7:$B$16</c:f>
              <c:strCache>
                <c:ptCount val="10"/>
                <c:pt idx="0">
                  <c:v>12,5</c:v>
                </c:pt>
                <c:pt idx="1">
                  <c:v>11,2</c:v>
                </c:pt>
                <c:pt idx="2">
                  <c:v>10</c:v>
                </c:pt>
                <c:pt idx="3">
                  <c:v>8</c:v>
                </c:pt>
                <c:pt idx="4">
                  <c:v>7,5</c:v>
                </c:pt>
                <c:pt idx="5">
                  <c:v>5,6</c:v>
                </c:pt>
                <c:pt idx="6">
                  <c:v>5</c:v>
                </c:pt>
                <c:pt idx="7">
                  <c:v>менее 5</c:v>
                </c:pt>
                <c:pt idx="8">
                  <c:v>4</c:v>
                </c:pt>
                <c:pt idx="9">
                  <c:v>менее 4</c:v>
                </c:pt>
              </c:strCache>
            </c:strRef>
          </c:cat>
          <c:val>
            <c:numRef>
              <c:f>миша!$D$7:$D$16</c:f>
              <c:numCache>
                <c:formatCode>0.0</c:formatCode>
                <c:ptCount val="10"/>
                <c:pt idx="0">
                  <c:v>0.1</c:v>
                </c:pt>
                <c:pt idx="1">
                  <c:v>0.3</c:v>
                </c:pt>
                <c:pt idx="2">
                  <c:v>0.600000000000001</c:v>
                </c:pt>
                <c:pt idx="3">
                  <c:v>6.1</c:v>
                </c:pt>
                <c:pt idx="4">
                  <c:v>31.8</c:v>
                </c:pt>
                <c:pt idx="5">
                  <c:v>57.6</c:v>
                </c:pt>
                <c:pt idx="6">
                  <c:v>70.0</c:v>
                </c:pt>
                <c:pt idx="7">
                  <c:v>80.0</c:v>
                </c:pt>
                <c:pt idx="8">
                  <c:v>91.6</c:v>
                </c:pt>
                <c:pt idx="9">
                  <c:v>100.0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миша!#REF!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миша!$B$7:$B$16</c:f>
              <c:strCache>
                <c:ptCount val="10"/>
                <c:pt idx="0">
                  <c:v>12,5</c:v>
                </c:pt>
                <c:pt idx="1">
                  <c:v>11,2</c:v>
                </c:pt>
                <c:pt idx="2">
                  <c:v>10</c:v>
                </c:pt>
                <c:pt idx="3">
                  <c:v>8</c:v>
                </c:pt>
                <c:pt idx="4">
                  <c:v>7,5</c:v>
                </c:pt>
                <c:pt idx="5">
                  <c:v>5,6</c:v>
                </c:pt>
                <c:pt idx="6">
                  <c:v>5</c:v>
                </c:pt>
                <c:pt idx="7">
                  <c:v>менее 5</c:v>
                </c:pt>
                <c:pt idx="8">
                  <c:v>4</c:v>
                </c:pt>
                <c:pt idx="9">
                  <c:v>менее 4</c:v>
                </c:pt>
              </c:strCache>
            </c:strRef>
          </c:cat>
          <c:val>
            <c:numRef>
              <c:f>миша!#REF!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4679320"/>
        <c:axId val="2124765080"/>
      </c:lineChart>
      <c:catAx>
        <c:axId val="212467932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ru-RU" b="0"/>
                  <a:t>Размер частиц, мм</a:t>
                </a:r>
              </a:p>
            </c:rich>
          </c:tx>
          <c:layout>
            <c:manualLayout>
              <c:xMode val="edge"/>
              <c:yMode val="edge"/>
              <c:x val="0.463971141103369"/>
              <c:y val="0.938313764595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24765080"/>
        <c:crosses val="autoZero"/>
        <c:auto val="1"/>
        <c:lblAlgn val="ctr"/>
        <c:lblOffset val="100"/>
        <c:noMultiLvlLbl val="0"/>
      </c:catAx>
      <c:valAx>
        <c:axId val="2124765080"/>
        <c:scaling>
          <c:orientation val="minMax"/>
          <c:max val="100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ru-RU" b="0" dirty="0"/>
                  <a:t>Содержание частиц, % по массе</a:t>
                </a:r>
              </a:p>
            </c:rich>
          </c:tx>
          <c:layout>
            <c:manualLayout>
              <c:xMode val="edge"/>
              <c:yMode val="edge"/>
              <c:x val="0.00563801442696843"/>
              <c:y val="0.1567552792237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2467932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41177671080025"/>
          <c:y val="0.487452952381985"/>
          <c:w val="0.117126494873586"/>
          <c:h val="0.15399440712549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/>
            </a:pPr>
            <a:r>
              <a:rPr lang="ru-RU" sz="1200" b="0" dirty="0"/>
              <a:t>Кривые зернового состава щебня фр. 10-20</a:t>
            </a:r>
          </a:p>
        </c:rich>
      </c:tx>
      <c:layout>
        <c:manualLayout>
          <c:xMode val="edge"/>
          <c:yMode val="edge"/>
          <c:x val="0.361069497446397"/>
          <c:y val="0.031350328102871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51780829339796"/>
          <c:y val="0.101522202818795"/>
          <c:w val="0.917674788781828"/>
          <c:h val="0.761763049221855"/>
        </c:manualLayout>
      </c:layout>
      <c:lineChart>
        <c:grouping val="standard"/>
        <c:varyColors val="0"/>
        <c:ser>
          <c:idx val="0"/>
          <c:order val="0"/>
          <c:tx>
            <c:strRef>
              <c:f>миша!$C$4</c:f>
              <c:strCache>
                <c:ptCount val="1"/>
                <c:pt idx="0">
                  <c:v>ГОСТ</c:v>
                </c:pt>
              </c:strCache>
            </c:strRef>
          </c:tx>
          <c:dLbls>
            <c:dLbl>
              <c:idx val="0"/>
              <c:layout>
                <c:manualLayout>
                  <c:x val="-0.0263583824626419"/>
                  <c:y val="-0.04145873069906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0.0163098536128318"/>
                  <c:y val="0.02505541712296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-0.0586644558210873"/>
                  <c:y val="-0.023006401299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6"/>
              <c:layout>
                <c:manualLayout>
                  <c:x val="-0.0488040292660684"/>
                  <c:y val="-0.04805455886425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1907515612672"/>
                  <c:y val="-0.0276391537993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191101707614137"/>
                  <c:y val="0.04619195750736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66473994500896"/>
                  <c:y val="-0.02763915379937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277456657501494"/>
                  <c:y val="-0.02533589098276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291329490376569"/>
                  <c:y val="-0.0368522050658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263583824626419"/>
                  <c:y val="-0.02994241661599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миша!$B$7:$B$19</c:f>
              <c:strCache>
                <c:ptCount val="13"/>
                <c:pt idx="0">
                  <c:v>25</c:v>
                </c:pt>
                <c:pt idx="1">
                  <c:v>22,4</c:v>
                </c:pt>
                <c:pt idx="2">
                  <c:v>20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12,5</c:v>
                </c:pt>
                <c:pt idx="7">
                  <c:v>11,2</c:v>
                </c:pt>
                <c:pt idx="8">
                  <c:v>10</c:v>
                </c:pt>
                <c:pt idx="9">
                  <c:v>8</c:v>
                </c:pt>
                <c:pt idx="10">
                  <c:v>менее 8</c:v>
                </c:pt>
                <c:pt idx="11">
                  <c:v>7,5</c:v>
                </c:pt>
                <c:pt idx="12">
                  <c:v>менее 7,5</c:v>
                </c:pt>
              </c:strCache>
            </c:strRef>
          </c:cat>
          <c:val>
            <c:numRef>
              <c:f>миша!$C$7:$C$19</c:f>
              <c:numCache>
                <c:formatCode>General</c:formatCode>
                <c:ptCount val="13"/>
                <c:pt idx="0">
                  <c:v>0.1</c:v>
                </c:pt>
                <c:pt idx="2" formatCode="0.0">
                  <c:v>9.9</c:v>
                </c:pt>
                <c:pt idx="4" formatCode="0.0">
                  <c:v>53.3</c:v>
                </c:pt>
                <c:pt idx="6" formatCode="0.0">
                  <c:v>70.2</c:v>
                </c:pt>
                <c:pt idx="8" formatCode="0.0">
                  <c:v>90.6</c:v>
                </c:pt>
                <c:pt idx="11" formatCode="0.0">
                  <c:v>98.0</c:v>
                </c:pt>
                <c:pt idx="12" formatCode="0.0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миша!$D$4</c:f>
              <c:strCache>
                <c:ptCount val="1"/>
                <c:pt idx="0">
                  <c:v>EN</c:v>
                </c:pt>
              </c:strCache>
            </c:strRef>
          </c:tx>
          <c:dLbls>
            <c:dLbl>
              <c:idx val="0"/>
              <c:layout>
                <c:manualLayout>
                  <c:x val="0.00693641643753738"/>
                  <c:y val="0.0345489422492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978679203629485"/>
                  <c:y val="0.0276391537993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238877134517672"/>
                  <c:y val="-0.05878976410028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832369972504482"/>
                  <c:y val="0.03224567943260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286652561421205"/>
                  <c:y val="0.07558683955750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0693641643753738"/>
                  <c:y val="0.02994241661599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143326280710603"/>
                  <c:y val="0.06718830182889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127401138409424"/>
                  <c:y val="0.02939488205014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525040656135926"/>
                  <c:y val="-0.0044528750613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52601405268721"/>
                  <c:y val="-0.0398881561954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180346827375971"/>
                  <c:y val="0.0345489422492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166473994500896"/>
                  <c:y val="0.0345489422492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миша!$B$7:$B$19</c:f>
              <c:strCache>
                <c:ptCount val="13"/>
                <c:pt idx="0">
                  <c:v>25</c:v>
                </c:pt>
                <c:pt idx="1">
                  <c:v>22,4</c:v>
                </c:pt>
                <c:pt idx="2">
                  <c:v>20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12,5</c:v>
                </c:pt>
                <c:pt idx="7">
                  <c:v>11,2</c:v>
                </c:pt>
                <c:pt idx="8">
                  <c:v>10</c:v>
                </c:pt>
                <c:pt idx="9">
                  <c:v>8</c:v>
                </c:pt>
                <c:pt idx="10">
                  <c:v>менее 8</c:v>
                </c:pt>
                <c:pt idx="11">
                  <c:v>7,5</c:v>
                </c:pt>
                <c:pt idx="12">
                  <c:v>менее 7,5</c:v>
                </c:pt>
              </c:strCache>
            </c:strRef>
          </c:cat>
          <c:val>
            <c:numRef>
              <c:f>миша!$D$8:$D$17</c:f>
              <c:numCache>
                <c:formatCode>0.0</c:formatCode>
                <c:ptCount val="10"/>
                <c:pt idx="1">
                  <c:v>0.0</c:v>
                </c:pt>
                <c:pt idx="2">
                  <c:v>16.8</c:v>
                </c:pt>
                <c:pt idx="4">
                  <c:v>35.4</c:v>
                </c:pt>
                <c:pt idx="5">
                  <c:v>56.8</c:v>
                </c:pt>
                <c:pt idx="6">
                  <c:v>65.5</c:v>
                </c:pt>
                <c:pt idx="7">
                  <c:v>79.3</c:v>
                </c:pt>
                <c:pt idx="8">
                  <c:v>94.4</c:v>
                </c:pt>
                <c:pt idx="9">
                  <c:v>100.0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миша!#REF!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миша!$B$7:$B$19</c:f>
              <c:strCache>
                <c:ptCount val="13"/>
                <c:pt idx="0">
                  <c:v>25</c:v>
                </c:pt>
                <c:pt idx="1">
                  <c:v>22,4</c:v>
                </c:pt>
                <c:pt idx="2">
                  <c:v>20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12,5</c:v>
                </c:pt>
                <c:pt idx="7">
                  <c:v>11,2</c:v>
                </c:pt>
                <c:pt idx="8">
                  <c:v>10</c:v>
                </c:pt>
                <c:pt idx="9">
                  <c:v>8</c:v>
                </c:pt>
                <c:pt idx="10">
                  <c:v>менее 8</c:v>
                </c:pt>
                <c:pt idx="11">
                  <c:v>7,5</c:v>
                </c:pt>
                <c:pt idx="12">
                  <c:v>менее 7,5</c:v>
                </c:pt>
              </c:strCache>
            </c:strRef>
          </c:cat>
          <c:val>
            <c:numRef>
              <c:f>миша!#REF!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7718104"/>
        <c:axId val="-2095211080"/>
      </c:lineChart>
      <c:catAx>
        <c:axId val="213771810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ru-RU" b="0"/>
                  <a:t>Размер частиц, мм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95211080"/>
        <c:crosses val="autoZero"/>
        <c:auto val="1"/>
        <c:lblAlgn val="ctr"/>
        <c:lblOffset val="100"/>
        <c:noMultiLvlLbl val="0"/>
      </c:catAx>
      <c:valAx>
        <c:axId val="-2095211080"/>
        <c:scaling>
          <c:orientation val="minMax"/>
          <c:max val="100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ru-RU" b="0"/>
                  <a:t>Содержание частиц, % по массе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771810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28837586614501"/>
          <c:y val="0.48273016571593"/>
          <c:w val="0.104619006296598"/>
          <c:h val="0.168533227821318"/>
        </c:manualLayout>
      </c:layout>
      <c:overlay val="0"/>
    </c:legend>
    <c:plotVisOnly val="1"/>
    <c:dispBlanksAs val="span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89823439689768"/>
          <c:y val="0.0874999984176621"/>
          <c:w val="0.877329588626297"/>
          <c:h val="0.735961362387841"/>
        </c:manualLayout>
      </c:layout>
      <c:lineChart>
        <c:grouping val="standard"/>
        <c:varyColors val="0"/>
        <c:ser>
          <c:idx val="0"/>
          <c:order val="0"/>
          <c:tx>
            <c:strRef>
              <c:f>миша!$C$4</c:f>
              <c:strCache>
                <c:ptCount val="1"/>
                <c:pt idx="0">
                  <c:v>Истираемость по ГОСТ 8269.0</c:v>
                </c:pt>
              </c:strCache>
            </c:strRef>
          </c:tx>
          <c:dLbls>
            <c:dLbl>
              <c:idx val="0"/>
              <c:layout>
                <c:manualLayout>
                  <c:x val="-0.0306273712870237"/>
                  <c:y val="0.01681848039097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0.0172866883436855"/>
                  <c:y val="0.03453902001125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64820856262558"/>
                  <c:y val="-0.02228385419117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17884257345752"/>
                  <c:y val="0.0242828610682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6"/>
              <c:layout>
                <c:manualLayout>
                  <c:x val="-0.0139965548306997"/>
                  <c:y val="-0.02546184331233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19075156126719"/>
                  <c:y val="-0.02763915379937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191310358989049"/>
                  <c:y val="-0.03492194579973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66473994500896"/>
                  <c:y val="-0.02763915379937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277456657501494"/>
                  <c:y val="-0.02533589098276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291329490376569"/>
                  <c:y val="-0.03685220506583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0950880141651782"/>
                  <c:y val="-0.02386509861921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158584081404832"/>
                  <c:y val="-0.03038707389705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0.020814160684384"/>
                  <c:y val="-0.03241287882352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-0.00301832575292573"/>
                  <c:y val="0.00964593225846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миша!$B$7:$B$25</c:f>
              <c:strCache>
                <c:ptCount val="19"/>
                <c:pt idx="0">
                  <c:v>1.</c:v>
                </c:pt>
                <c:pt idx="2">
                  <c:v>2</c:v>
                </c:pt>
                <c:pt idx="4">
                  <c:v>3</c:v>
                </c:pt>
                <c:pt idx="6">
                  <c:v>4</c:v>
                </c:pt>
                <c:pt idx="8">
                  <c:v>5</c:v>
                </c:pt>
                <c:pt idx="10">
                  <c:v>6</c:v>
                </c:pt>
                <c:pt idx="12">
                  <c:v>7</c:v>
                </c:pt>
                <c:pt idx="14">
                  <c:v>8</c:v>
                </c:pt>
                <c:pt idx="16">
                  <c:v>9</c:v>
                </c:pt>
                <c:pt idx="18">
                  <c:v>10</c:v>
                </c:pt>
              </c:strCache>
            </c:strRef>
          </c:cat>
          <c:val>
            <c:numRef>
              <c:f>миша!$C$7:$C$25</c:f>
              <c:numCache>
                <c:formatCode>General</c:formatCode>
                <c:ptCount val="19"/>
                <c:pt idx="0" formatCode="0.0">
                  <c:v>17.0</c:v>
                </c:pt>
                <c:pt idx="2" formatCode="0.0">
                  <c:v>15.6</c:v>
                </c:pt>
                <c:pt idx="4" formatCode="0.0">
                  <c:v>16.3</c:v>
                </c:pt>
                <c:pt idx="6" formatCode="0.0">
                  <c:v>12.6</c:v>
                </c:pt>
                <c:pt idx="8" formatCode="0.0">
                  <c:v>11.5</c:v>
                </c:pt>
                <c:pt idx="10">
                  <c:v>10.0</c:v>
                </c:pt>
                <c:pt idx="12">
                  <c:v>10.4</c:v>
                </c:pt>
                <c:pt idx="14">
                  <c:v>10.7</c:v>
                </c:pt>
                <c:pt idx="16">
                  <c:v>11.3</c:v>
                </c:pt>
                <c:pt idx="18">
                  <c:v>11.7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миша!$D$4</c:f>
              <c:strCache>
                <c:ptCount val="1"/>
                <c:pt idx="0">
                  <c:v>Истираемость по EN1097-2</c:v>
                </c:pt>
              </c:strCache>
            </c:strRef>
          </c:tx>
          <c:dLbls>
            <c:dLbl>
              <c:idx val="0"/>
              <c:layout>
                <c:manualLayout>
                  <c:x val="-0.0110850428988671"/>
                  <c:y val="-0.0262252411146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978679203629485"/>
                  <c:y val="0.02763915379937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20814160684384"/>
                  <c:y val="-0.02235125894539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832369972504482"/>
                  <c:y val="0.03224567943260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168495586492633"/>
                  <c:y val="-0.03402011979036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0693641643753736"/>
                  <c:y val="0.02994241661599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198230101756038"/>
                  <c:y val="-0.0192863274238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dLbl>
              <c:idx val="8"/>
              <c:layout>
                <c:manualLayout>
                  <c:x val="-0.0160523458581459"/>
                  <c:y val="0.02614335081715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52601161625822"/>
                  <c:y val="0.03915546788245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.00490765253725196"/>
                  <c:y val="0.0254412379547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166473994500896"/>
                  <c:y val="0.0345489422492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109026555965821"/>
                  <c:y val="-0.03849029360293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168645980651661"/>
                  <c:y val="-0.04003302402634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0.0188467904185506"/>
                  <c:y val="0.0235381001032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-0.0130794115960114"/>
                  <c:y val="-0.02411483064616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миша!$B$7:$B$25</c:f>
              <c:strCache>
                <c:ptCount val="19"/>
                <c:pt idx="0">
                  <c:v>1.</c:v>
                </c:pt>
                <c:pt idx="2">
                  <c:v>2</c:v>
                </c:pt>
                <c:pt idx="4">
                  <c:v>3</c:v>
                </c:pt>
                <c:pt idx="6">
                  <c:v>4</c:v>
                </c:pt>
                <c:pt idx="8">
                  <c:v>5</c:v>
                </c:pt>
                <c:pt idx="10">
                  <c:v>6</c:v>
                </c:pt>
                <c:pt idx="12">
                  <c:v>7</c:v>
                </c:pt>
                <c:pt idx="14">
                  <c:v>8</c:v>
                </c:pt>
                <c:pt idx="16">
                  <c:v>9</c:v>
                </c:pt>
                <c:pt idx="18">
                  <c:v>10</c:v>
                </c:pt>
              </c:strCache>
            </c:strRef>
          </c:cat>
          <c:val>
            <c:numRef>
              <c:f>миша!$D$7:$D$25</c:f>
              <c:numCache>
                <c:formatCode>General</c:formatCode>
                <c:ptCount val="19"/>
                <c:pt idx="0" formatCode="0.0">
                  <c:v>17.5</c:v>
                </c:pt>
                <c:pt idx="2" formatCode="0.0">
                  <c:v>17.7</c:v>
                </c:pt>
                <c:pt idx="4" formatCode="0.0">
                  <c:v>17.4</c:v>
                </c:pt>
                <c:pt idx="6" formatCode="0.0">
                  <c:v>14.7</c:v>
                </c:pt>
                <c:pt idx="8" formatCode="0.0">
                  <c:v>14.3</c:v>
                </c:pt>
                <c:pt idx="10">
                  <c:v>12.5</c:v>
                </c:pt>
                <c:pt idx="12">
                  <c:v>13.2</c:v>
                </c:pt>
                <c:pt idx="14">
                  <c:v>13.2</c:v>
                </c:pt>
                <c:pt idx="16">
                  <c:v>14.1</c:v>
                </c:pt>
                <c:pt idx="18">
                  <c:v>13.8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2777096"/>
        <c:axId val="2135663848"/>
      </c:lineChart>
      <c:catAx>
        <c:axId val="2132777096"/>
        <c:scaling>
          <c:orientation val="minMax"/>
        </c:scaling>
        <c:delete val="0"/>
        <c:axPos val="b"/>
        <c:majorGridlines/>
        <c:numFmt formatCode="m/d/yyyy" sourceLinked="1"/>
        <c:majorTickMark val="out"/>
        <c:minorTickMark val="none"/>
        <c:tickLblPos val="nextTo"/>
        <c:crossAx val="2135663848"/>
        <c:crosses val="autoZero"/>
        <c:auto val="1"/>
        <c:lblAlgn val="ctr"/>
        <c:lblOffset val="100"/>
        <c:tickLblSkip val="1"/>
        <c:noMultiLvlLbl val="0"/>
      </c:catAx>
      <c:valAx>
        <c:axId val="2135663848"/>
        <c:scaling>
          <c:orientation val="minMax"/>
          <c:max val="26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 b="0">
                    <a:latin typeface="Arial" pitchFamily="34" charset="0"/>
                    <a:cs typeface="Arial" pitchFamily="34" charset="0"/>
                  </a:defRPr>
                </a:pPr>
                <a:r>
                  <a:rPr lang="ru-RU" sz="1000" b="0" i="0" baseline="0" dirty="0">
                    <a:effectLst/>
                    <a:latin typeface="Arial" pitchFamily="34" charset="0"/>
                    <a:cs typeface="Arial" pitchFamily="34" charset="0"/>
                  </a:rPr>
                  <a:t>Потеря массы после испытания на истираемость, % </a:t>
                </a:r>
                <a:endParaRPr lang="ru-RU" sz="1000" dirty="0">
                  <a:effectLst/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0169211778828901"/>
              <c:y val="0.14135016200635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2132777096"/>
        <c:crosses val="autoZero"/>
        <c:crossBetween val="between"/>
        <c:majorUnit val="1.0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9910340907172"/>
          <c:y val="0.111492553256425"/>
          <c:w val="0.340509757291434"/>
          <c:h val="0.174095098577795"/>
        </c:manualLayout>
      </c:layout>
      <c:overlay val="0"/>
    </c:legend>
    <c:plotVisOnly val="1"/>
    <c:dispBlanksAs val="span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0.09016</cdr:x>
      <cdr:y>0.12087</cdr:y>
    </cdr:from>
    <cdr:to>
      <cdr:x>0.96811</cdr:x>
      <cdr:y>0.12087</cdr:y>
    </cdr:to>
    <cdr:cxnSp macro="">
      <cdr:nvCxnSpPr>
        <cdr:cNvPr id="15" name="Прямая соединительная линия 14"/>
        <cdr:cNvCxnSpPr/>
      </cdr:nvCxnSpPr>
      <cdr:spPr>
        <a:xfrm xmlns:a="http://schemas.openxmlformats.org/drawingml/2006/main">
          <a:off x="798545" y="674179"/>
          <a:ext cx="7776000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pPr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1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9096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1872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55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2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5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94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50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29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24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2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pPr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5516554"/>
            <a:ext cx="8401736" cy="622995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18 -19 декабря 2014</a:t>
            </a:r>
          </a:p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г. Санкт-Петербург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2568" y="2727276"/>
            <a:ext cx="7956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cap="all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Основные положения новых  межгосударственных стандартов на каменные материалы для дорожного строительства</a:t>
            </a:r>
            <a:endParaRPr lang="ru-RU" sz="2400" b="1" cap="all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07504" y="1420721"/>
            <a:ext cx="8928992" cy="502710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</a:t>
            </a:r>
            <a:r>
              <a:rPr lang="ru-RU" sz="1600" dirty="0" smtClean="0"/>
              <a:t>гранулометрического </a:t>
            </a:r>
            <a:r>
              <a:rPr lang="ru-RU" sz="1600" dirty="0"/>
              <a:t>состава;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содержания зерен пластинчатой лещадной) и игловатой формы;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сопротивления дроблению и износу;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дробимости;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содержания слабых зерен и примесей металла;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морозостойкости;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содержания пылевидных и глинистых частиц;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</a:t>
            </a:r>
            <a:r>
              <a:rPr lang="ru-RU" sz="1600" dirty="0" smtClean="0"/>
              <a:t>сопротивления истираемости (по </a:t>
            </a:r>
            <a:r>
              <a:rPr lang="ru-RU" sz="1600" dirty="0"/>
              <a:t>показателю </a:t>
            </a:r>
            <a:r>
              <a:rPr lang="ru-RU" sz="1600" dirty="0" smtClean="0"/>
              <a:t>микро-Деваль);</a:t>
            </a:r>
            <a:endParaRPr lang="ru-RU" sz="1600" dirty="0"/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средней плотности и водопоглощения;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насыпной плотности и пустотности;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истинной плотности и пористости;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влажности;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устойчивости структуры </a:t>
            </a:r>
            <a:r>
              <a:rPr lang="ru-RU" sz="1600" dirty="0" smtClean="0"/>
              <a:t>зерен шлакового щебня </a:t>
            </a:r>
            <a:r>
              <a:rPr lang="ru-RU" sz="1600" dirty="0"/>
              <a:t>против распадов;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содержания глинистых частиц методом набухания;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определения активности шлаков;</a:t>
            </a:r>
          </a:p>
          <a:p>
            <a:pPr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/>
              <a:t>Метод отбора проб.</a:t>
            </a:r>
          </a:p>
          <a:p>
            <a:endParaRPr lang="ru-RU" sz="17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Разработанные методы испытаний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шлакового щебня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725474"/>
            <a:ext cx="8884096" cy="495035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Основное принципы проведения испытаний и оборудование применяемое 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разработанных стандартах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Гранулометрический состав</a:t>
            </a:r>
          </a:p>
          <a:p>
            <a:pPr marL="0" indent="450000" algn="just">
              <a:spcBef>
                <a:spcPts val="60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гранулометрического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состава и подготовка проб к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испытаниям щебня применяемого в дорожном строительстве,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Российской Федерации в соответствии с нормативными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документами,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осуществляется на ситах с круглыми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отверстиями.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передовых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странах для испытания каменных материалов используются сита только с квадратными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ячейками.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России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сита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квадратными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ячейками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используются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 только те, у которых размер ячеек не более 2,5 мм. Сита, у которых размер ячеек более 2,5 мм, имеют круглую форму ячейки.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Рисунок 5" descr="\\Srv\file_exchange\Дмитрий Александрович\P10006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1476" y="3057512"/>
            <a:ext cx="3178353" cy="323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\\Srv\file_exchange\Дмитрий Александрович\P10006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127886" y="3034592"/>
            <a:ext cx="3178353" cy="328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32509" y="634790"/>
            <a:ext cx="835429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Кривые зернового состава разных фракций щебня после просева на ситах с круглыми отверстиями и на ситах с квадратными ячейками.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88116541"/>
              </p:ext>
            </p:extLst>
          </p:nvPr>
        </p:nvGraphicFramePr>
        <p:xfrm>
          <a:off x="467544" y="1254466"/>
          <a:ext cx="8280920" cy="253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00101187"/>
              </p:ext>
            </p:extLst>
          </p:nvPr>
        </p:nvGraphicFramePr>
        <p:xfrm>
          <a:off x="467544" y="3789040"/>
          <a:ext cx="8219256" cy="256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19154" y="710360"/>
            <a:ext cx="8751034" cy="5645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Истираемость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по показателю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микро-Деваль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1800" dirty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/>
          </a:p>
          <a:p>
            <a:pPr marL="0" indent="0" algn="ctr">
              <a:buNone/>
            </a:pPr>
            <a:endParaRPr lang="ru-RU" sz="1800" dirty="0" smtClean="0"/>
          </a:p>
          <a:p>
            <a:pPr marL="0" indent="442913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Испытательная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машина микро-Деваль определяет сопротивление истираемости щебня по потере массы зерен в барабане со стальными шарами с добавлением воды. 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42913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истечению 12000 оборотов испытанную пробу промывают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под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струей воды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контрольное сито с размером ячеек 1,6мм и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высушивают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4" y="1158960"/>
            <a:ext cx="4163920" cy="3632193"/>
          </a:xfrm>
          <a:prstGeom prst="rect">
            <a:avLst/>
          </a:prstGeom>
        </p:spPr>
      </p:pic>
      <p:pic>
        <p:nvPicPr>
          <p:cNvPr id="7" name="Picture 3" descr="E:\DCIM\101_PANA\P10107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26" y="1158961"/>
            <a:ext cx="4095907" cy="363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Рисунок 4" descr="C:\Documents and Settings\sizovda\Рабочий стол\Фото испытания\Микро-деваль\P10005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801043"/>
            <a:ext cx="3752063" cy="239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sizovda\Рабочий стол\Фото испытания\Микро-деваль\P10005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586" y="801042"/>
            <a:ext cx="3747852" cy="239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\\srv\file_exchange\СизовДА\Микро-деваль\P100057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5460"/>
            <a:ext cx="3752062" cy="2292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\\srv\file_exchange\СизовДА\Микро-деваль\P1000577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586" y="3325460"/>
            <a:ext cx="3747852" cy="2292226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99815" y="5617686"/>
            <a:ext cx="88003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>
              <a:spcBef>
                <a:spcPts val="1200"/>
              </a:spcBef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По форме зерен после испытания в испытательной машине микро–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Деваль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можно судить, насколько сильно щебень будет истираться, и округляться под воздействием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шипованных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шин автомобиля в покрытии автомобильной дороги.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Объект 12"/>
          <p:cNvSpPr>
            <a:spLocks noGrp="1"/>
          </p:cNvSpPr>
          <p:nvPr>
            <p:ph idx="1"/>
          </p:nvPr>
        </p:nvSpPr>
        <p:spPr>
          <a:xfrm>
            <a:off x="166255" y="748145"/>
            <a:ext cx="8812088" cy="5705554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сопротивления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дроблению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и износу (Истираемость) 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42913" algn="just"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 определения сопротивления дроблению и износу был разработан на основе двух методик, отечественной по ГОСТ8269.0 и европейской в соответствии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1097-2.</a:t>
            </a:r>
          </a:p>
          <a:p>
            <a:pPr marL="0" indent="442913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Из европейской методики по определению данного показателя были заимствованы следующие элементы:</a:t>
            </a:r>
          </a:p>
          <a:p>
            <a:pPr marL="0" indent="442913" algn="just">
              <a:spcBef>
                <a:spcPts val="0"/>
              </a:spcBef>
              <a:buNone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- партия загружаемых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шаров состоит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из 11 стальных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шаров диаметром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от 45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49 мм. Каждый шар должен весить от 400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445 г, а вся загружаемая партия должна иметь массу от 4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690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до 4 860 г;</a:t>
            </a:r>
          </a:p>
          <a:p>
            <a:pPr marL="0" indent="442913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- контрольное сито с размером ячеек 1,6 мм и защитное сито с размером ячеек 8 мм.</a:t>
            </a:r>
          </a:p>
          <a:p>
            <a:pPr marL="0" indent="442913" algn="just">
              <a:spcBef>
                <a:spcPts val="0"/>
              </a:spcBef>
              <a:buNone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- для испытания применяют пробу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щебня фр. 10-14 мм, с содержанием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30 %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до 40 % зерен крупнее 12,5 мм или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от 60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% до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70 % зерен крупнее 11,2 мм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442913" algn="just">
              <a:spcBef>
                <a:spcPts val="0"/>
              </a:spcBef>
              <a:buNone/>
            </a:pP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42913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Полочный барабан по ГОСТ8269.0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по своим основным техническим харак-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теристикам аналогичен испытательной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машине Лос-Анжелес.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Испытательная машина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Лос-Анжелес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6" name="Picture 6" descr="E:\DCIM\101_PANA\P1010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170" y="3325460"/>
            <a:ext cx="3942630" cy="272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769107"/>
              </p:ext>
            </p:extLst>
          </p:nvPr>
        </p:nvGraphicFramePr>
        <p:xfrm>
          <a:off x="215516" y="1654988"/>
          <a:ext cx="8856984" cy="520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7294" y="710362"/>
            <a:ext cx="849694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График с результатами истираемости щебня по ГОСТ8269.0 и  </a:t>
            </a:r>
            <a:r>
              <a:rPr lang="en-US" dirty="0">
                <a:latin typeface="Arial" pitchFamily="34" charset="0"/>
                <a:cs typeface="Arial" pitchFamily="34" charset="0"/>
              </a:rPr>
              <a:t>EN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1097-2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indent="442913" algn="just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2913"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результатам представленным на диаграмме, можно увидеть, что показатели истираемости щебня в барабане Лос-Анжелес на несколько процентов выше показателей истираемости щебня в полочном барабане.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141111"/>
            <a:ext cx="8229600" cy="120134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2400" cap="all" dirty="0" smtClean="0">
                <a:latin typeface="Arial" pitchFamily="34" charset="0"/>
                <a:cs typeface="Arial" pitchFamily="34" charset="0"/>
              </a:rPr>
              <a:t>Песок природный и дробленый</a:t>
            </a:r>
            <a:br>
              <a:rPr lang="ru-RU" sz="2400" cap="all" dirty="0" smtClean="0">
                <a:latin typeface="Arial" pitchFamily="34" charset="0"/>
                <a:cs typeface="Arial" pitchFamily="34" charset="0"/>
              </a:rPr>
            </a:br>
            <a:r>
              <a:rPr lang="ru-RU" sz="2400" cap="all" dirty="0" smtClean="0">
                <a:latin typeface="Arial" pitchFamily="34" charset="0"/>
                <a:cs typeface="Arial" pitchFamily="34" charset="0"/>
              </a:rPr>
              <a:t>Технические требования и методы испытаний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Термины и определения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3075709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Песок природный</a:t>
            </a:r>
            <a:r>
              <a:rPr lang="ru-RU" sz="2000" dirty="0" smtClean="0"/>
              <a:t>: Неорганический сыпучий материал с крупностью зёрен до 4 мм, образовавшийся в результате естественного разрушения горных пород и получаемый при разработке песчаных и песчано-гравийных месторождений.</a:t>
            </a:r>
          </a:p>
          <a:p>
            <a:pPr algn="just"/>
            <a:r>
              <a:rPr lang="ru-RU" sz="2000" b="1" dirty="0" smtClean="0"/>
              <a:t>Песок дробленый</a:t>
            </a:r>
            <a:r>
              <a:rPr lang="ru-RU" sz="2000" dirty="0" smtClean="0"/>
              <a:t>: Неорганический сыпучий материал с крупностью зерен до 4 мм, полученный из отсева дробления горных пород при производстве щебня и отходов металлургической и других видов промышленности, а также при дроблении горных пород и гравия с использованием специального дробильно-размольного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726615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Технические требования</a:t>
            </a:r>
            <a:endParaRPr lang="ru-RU" sz="240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726615"/>
            <a:ext cx="8229600" cy="4435974"/>
          </a:xfrm>
        </p:spPr>
        <p:txBody>
          <a:bodyPr>
            <a:normAutofit/>
          </a:bodyPr>
          <a:lstStyle/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Основные: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Зерновой состав  и модуль крупности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Содержание пылевидных и глинистых частиц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Содержание глины в комках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Значение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удельной эффективной активности естественных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радионуклидов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Дополнительные: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Наличие органических примесей 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Содержание вредных примесей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Дробимость (только для дробленого песка)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76859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Отбор проб;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содержания пылевидных и глинистых частиц;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гранулометрического  (зернового) состава и модуля крупности;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природный. Определение содержания глины в комках;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содержания глинистых частиц методом набухания;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наличия органических примесей;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минералого-петрографического состава;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истинной плотности;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насыпной плотности и пустотности;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дробленый. Определение морозостойкости;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дробленый. Определение содержания зёрен пластинчатой (лещадной) и игловатой формы;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Песок природный и дробленый. Определение влажности.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Метод определения эквивалента песка.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2568" y="634790"/>
            <a:ext cx="795613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Методы испытаний песка природного и дробленого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967299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3200" cap="all" dirty="0" smtClean="0"/>
              <a:t>Разработка межгосударственных стандартов</a:t>
            </a:r>
            <a:endParaRPr lang="ru-RU" sz="3200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2032839"/>
            <a:ext cx="8235127" cy="41506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Разработаны четыре комплекса стандартов: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щебень и гравий из горных пород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щебень и песок шлаковые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песок дробленый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песок природный</a:t>
            </a:r>
            <a:endParaRPr lang="ru-RU" dirty="0" smtClean="0">
              <a:cs typeface="Times New Roman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1800" dirty="0" smtClean="0">
              <a:cs typeface="Times New Roman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260929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2568" y="634790"/>
            <a:ext cx="795613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Основные отличия разработанных ГОСТ от существующих стандартов</a:t>
            </a: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384108"/>
          <a:ext cx="8712969" cy="4660597"/>
        </p:xfrm>
        <a:graphic>
          <a:graphicData uri="http://schemas.openxmlformats.org/drawingml/2006/table">
            <a:tbl>
              <a:tblPr/>
              <a:tblGrid>
                <a:gridCol w="2304256"/>
                <a:gridCol w="3257500"/>
                <a:gridCol w="3151213"/>
              </a:tblGrid>
              <a:tr h="279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8B8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По разработанному стандарту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8B8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Calibri"/>
                          <a:cs typeface="Times New Roman"/>
                        </a:rPr>
                        <a:t>По действующему стандарту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8B80"/>
                    </a:solidFill>
                  </a:tcPr>
                </a:tc>
              </a:tr>
              <a:tr h="12192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Набор сит для определения гранулометрического (зернового) состава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Сита с квадратной формой ячеек размерами 8; 4; 2; 1; 0,5; 0,25; 0,125 мм по международным стандартам </a:t>
                      </a: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ISO </a:t>
                      </a: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565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Сита с круглой формой ячеек размерами 10; 5; 2,5 мм и сита с квадратной формой ячеек размерами 1,25; 0,63; 0,315; 0,16 мм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</a:tr>
              <a:tr h="91896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Определение гранулометрического (зернового) состава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EED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Проводят после определения содержания пылевидных и глинистых частиц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EED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Допускается любой порядок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EED"/>
                    </a:solidFill>
                  </a:tcPr>
                </a:tc>
              </a:tr>
              <a:tr h="99756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Определение содержания пылевидных и глинистых частиц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Проводят через сито с размерами ячеек 0,063 мм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Проводят через сито с размерами ячеек 0,05 мм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</a:tr>
              <a:tr h="92444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Определение эквивалента песка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Действующие стандарты не предусматривают подобного метода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Включен метод определения эквивалента песка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7" marR="53927" marT="26964" marB="269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AD8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57200" y="6010225"/>
            <a:ext cx="8444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Методы испытаний шлакового песка аналогичны методам испытаний песка дробленого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1140148"/>
            <a:ext cx="8991600" cy="5717851"/>
          </a:xfrm>
        </p:spPr>
        <p:txBody>
          <a:bodyPr>
            <a:normAutofit fontScale="47500" lnSpcReduction="20000"/>
          </a:bodyPr>
          <a:lstStyle/>
          <a:p>
            <a:pPr indent="371475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 определения эквивалента песка разработан в соответствии с европейской методикой по 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EN 933-8:1999 «Заполнители. Определение геометрических свойств. Часть 8. Определение процентного содержания мелких частиц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en-US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71475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Сущность данного метода заключается в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определении 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величины песчаного эквивалента, представляющего собой отношение толщины слоя осажденных тонких частиц к общей высоте слоя твердых частиц в цилиндре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71475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В данном методе применяется:</a:t>
            </a: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- раствор 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для промывания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материала состоящий из</a:t>
            </a: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кристаллического хлорида кальция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глицерина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, раствора </a:t>
            </a:r>
            <a:endParaRPr lang="ru-RU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формальдегида; </a:t>
            </a: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- измерительный 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стержень с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поршнем;</a:t>
            </a: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- два </a:t>
            </a: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одинаковых мерных цилиндра из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стекла</a:t>
            </a:r>
          </a:p>
          <a:p>
            <a:pPr indent="0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прозрачной пластмассы.</a:t>
            </a: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14288" algn="just">
              <a:buNone/>
            </a:pPr>
            <a:endParaRPr lang="ru-RU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14288" algn="just">
              <a:buNone/>
            </a:pPr>
            <a:endParaRPr lang="ru-RU" sz="3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14288" algn="just">
              <a:buNone/>
            </a:pPr>
            <a:endParaRPr lang="ru-RU" sz="3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14288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</a:p>
          <a:p>
            <a:pPr indent="14288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</a:p>
          <a:p>
            <a:pPr indent="14288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</a:p>
          <a:p>
            <a:pPr indent="14288" algn="just">
              <a:buNone/>
            </a:pP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</a:t>
            </a:r>
          </a:p>
          <a:p>
            <a:pPr indent="14288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</a:t>
            </a:r>
          </a:p>
          <a:p>
            <a:pPr indent="14288" algn="just">
              <a:buNone/>
            </a:pPr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Процесс перемешивания                                     Введение раствора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9692" y="770817"/>
            <a:ext cx="371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эквивалента песка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11" y="4130527"/>
            <a:ext cx="5292143" cy="193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74" y="2217094"/>
            <a:ext cx="2269626" cy="385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pic>
        <p:nvPicPr>
          <p:cNvPr id="11" name="Picture 2" descr="\\10.101.1.5\file_exchange\СизовДА\экв.песка\IMG_24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257" y="3325460"/>
            <a:ext cx="3671887" cy="277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9453"/>
            <a:ext cx="1368152" cy="32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09453"/>
            <a:ext cx="1296144" cy="32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809453"/>
            <a:ext cx="1368152" cy="32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2509" y="4071760"/>
            <a:ext cx="4949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 1.                                  2.                                  3.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4325025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определения эквивалента песка определяют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высоту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твердого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донного осадка, измеряя расстояние между нижней поверхностью оголовка стержня и верхней поверхностью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манжеты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высоту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столба с взвешенными в растворе для промывания частицами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1736" y="809453"/>
            <a:ext cx="3672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Цилиндр с материалом и промывочной жидкостью после перемешивания.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Цилиндр с материалом и промывочной жидкостью оставляют в покое на 20 мин.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 истечению 20 мин. проводят измерения с помощью измерительного стержня и линейки.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52929" y="6048573"/>
            <a:ext cx="3501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Набор для определения эквивалента песка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12088" cy="655272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altLang="ru-RU" sz="6600" dirty="0"/>
              <a:t>Спасибо за внимание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1"/>
            <a:ext cx="79561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отличия разработанных стандартов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действующих в Российской Федерации</a:t>
            </a:r>
            <a:endParaRPr lang="ru-RU" sz="2400" dirty="0" smtClean="0"/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79959"/>
              </p:ext>
            </p:extLst>
          </p:nvPr>
        </p:nvGraphicFramePr>
        <p:xfrm>
          <a:off x="179512" y="1428279"/>
          <a:ext cx="8856984" cy="4813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/>
                <a:gridCol w="1800200"/>
                <a:gridCol w="2016224"/>
                <a:gridCol w="1944216"/>
                <a:gridCol w="2016224"/>
              </a:tblGrid>
              <a:tr h="280937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Наименование показателя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Нормативные требования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87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 и гравий из горных пород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 щебень</a:t>
                      </a: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Разработанный</a:t>
                      </a:r>
                      <a:r>
                        <a:rPr lang="ru-RU" sz="1400" b="0" baseline="0" dirty="0" smtClean="0">
                          <a:effectLst/>
                        </a:rPr>
                        <a:t> </a:t>
                      </a:r>
                      <a:r>
                        <a:rPr lang="ru-RU" sz="1400" b="0" dirty="0" smtClean="0">
                          <a:effectLst/>
                        </a:rPr>
                        <a:t>стандарт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52844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Зерновой состав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Щебень по крупности зерен подразделяют на фракции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5 до 10 или от 3 до 10 мм; св. 10 до 20 мм; св. 20 до 40 мм; св. 40 до 70 мм; св. 70 до 120 мм.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5 до 10 или от 3 до 10 мм; св. 10 до 20 мм; св. 20 до 40 мм; св. 40 до 70 мм; св. 70 до 120 мм.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от 4 до 5,6 мм; св. </a:t>
                      </a:r>
                      <a:r>
                        <a:rPr lang="ru-RU" sz="1400" b="0" dirty="0" smtClean="0">
                          <a:effectLst/>
                        </a:rPr>
                        <a:t>5,6 до </a:t>
                      </a:r>
                      <a:r>
                        <a:rPr lang="ru-RU" sz="1400" b="0" dirty="0">
                          <a:effectLst/>
                        </a:rPr>
                        <a:t>8 мм; св. 8 до 11,2 мм; св. 11,2 до 16 мм; св. 16 до 22,4 мм; св. 22,4 до 31,5 мм; св. 31,5 до 45 мм; св. 45 до 63 мм; св. 63 до 90 мм.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4425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Требования к полному остатку на контрольном сите, %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от 90 до 100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0,5(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от 30 до 60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от 0 до 10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1,25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от 0 до 0,5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от 90 до 100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0,5(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– от 30 до 80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от 0 до 10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1,25</a:t>
                      </a:r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от 0 до 0,5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d</a:t>
                      </a:r>
                      <a:r>
                        <a:rPr lang="ru-RU" sz="1400" b="0" dirty="0">
                          <a:effectLst/>
                        </a:rPr>
                        <a:t>/2 – от 95 до 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d</a:t>
                      </a:r>
                      <a:r>
                        <a:rPr lang="ru-RU" sz="1400" b="0" dirty="0">
                          <a:effectLst/>
                        </a:rPr>
                        <a:t> – от 90 до 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D</a:t>
                      </a:r>
                      <a:r>
                        <a:rPr lang="ru-RU" sz="1400" b="0" dirty="0">
                          <a:effectLst/>
                        </a:rPr>
                        <a:t> – до 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1,4</a:t>
                      </a:r>
                      <a:r>
                        <a:rPr lang="en-US" sz="1400" b="0" dirty="0">
                          <a:effectLst/>
                        </a:rPr>
                        <a:t>D</a:t>
                      </a:r>
                      <a:r>
                        <a:rPr lang="ru-RU" sz="1400" b="0" dirty="0">
                          <a:effectLst/>
                        </a:rPr>
                        <a:t> – до 0,3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2D</a:t>
                      </a:r>
                      <a:r>
                        <a:rPr lang="ru-RU" sz="1400" b="0" dirty="0">
                          <a:effectLst/>
                        </a:rPr>
                        <a:t> - 0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65018"/>
            <a:ext cx="79561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отличия разработанных стандартов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действующих в Российской Федерации</a:t>
            </a:r>
            <a:endParaRPr lang="ru-RU" sz="2400" dirty="0" smtClean="0"/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79959"/>
              </p:ext>
            </p:extLst>
          </p:nvPr>
        </p:nvGraphicFramePr>
        <p:xfrm>
          <a:off x="179512" y="1398050"/>
          <a:ext cx="8856984" cy="490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/>
                <a:gridCol w="1800200"/>
                <a:gridCol w="2016224"/>
                <a:gridCol w="1944216"/>
                <a:gridCol w="2016224"/>
              </a:tblGrid>
              <a:tr h="237276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Наименование показателя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Нормативные требования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55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 и гравий из горных пород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 щебень</a:t>
                      </a: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Разработанный</a:t>
                      </a:r>
                      <a:r>
                        <a:rPr lang="ru-RU" sz="1400" b="0" baseline="0" dirty="0" smtClean="0">
                          <a:effectLst/>
                        </a:rPr>
                        <a:t> </a:t>
                      </a:r>
                      <a:r>
                        <a:rPr lang="ru-RU" sz="1400" b="0" dirty="0" smtClean="0">
                          <a:effectLst/>
                        </a:rPr>
                        <a:t>стандарт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712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Форма зерен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Содержание зерен пластинчатой и игловатой формы, % по массе, не более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Группа щебня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– до 10 включ.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– св. 10 до 15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– св. 15 до 25 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– св. 25 до 35</a:t>
                      </a: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– св.35 до 50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Кубовидная – 15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Улучшенная – 25</a:t>
                      </a:r>
                    </a:p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Обычная - 35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Л10 – до 10 включ.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Л15 - св. 10 до 15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Л20 - св. 15 до 20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Л25 - св. 20 до 25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Л30 - св. 25 до 30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Л35 - св. 30 до 35</a:t>
                      </a:r>
                      <a:endParaRPr lang="ru-RU" sz="12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Л50 - св. 35 до 50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7275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Сопротивление дроблению и износу (Истираемость)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Потеря массы при испытании, %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Щебень            Гравий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ИI –          до 25        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20 включ.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ИII –    св. 25 до 35     св. 20 до 30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ИIII –   св. 35 до 45     св. 30 до 40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ИIV –   св. 45 до 60     св. 40 до 50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ИI – до 25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ИII – св. 25 до 35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ИIII – св. 35 до 45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ИIV – св. 45 до 60 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И1 – до 15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включ.</a:t>
                      </a:r>
                      <a:endParaRPr lang="en-US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И2 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св. 15 до 20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И3 – св. 20 до 25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И4 - св. 25 до 30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И5 - св. 30 до 40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И6 – св. 40 до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отличия разработанных стандартов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действующих в Российской Федерации</a:t>
            </a:r>
            <a:endParaRPr lang="ru-RU" sz="2400" dirty="0" smtClean="0"/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79959"/>
              </p:ext>
            </p:extLst>
          </p:nvPr>
        </p:nvGraphicFramePr>
        <p:xfrm>
          <a:off x="179512" y="1458505"/>
          <a:ext cx="8856984" cy="4768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1368152"/>
                <a:gridCol w="2160240"/>
                <a:gridCol w="2103550"/>
                <a:gridCol w="2000906"/>
              </a:tblGrid>
              <a:tr h="258004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Наименование показателя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Нормативные требования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0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 и гравий из горных пород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 щебень</a:t>
                      </a: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Разработанный</a:t>
                      </a:r>
                      <a:r>
                        <a:rPr lang="ru-RU" sz="1400" b="0" baseline="0" dirty="0" smtClean="0">
                          <a:effectLst/>
                        </a:rPr>
                        <a:t> </a:t>
                      </a:r>
                      <a:r>
                        <a:rPr lang="ru-RU" sz="1400" b="0" dirty="0" smtClean="0">
                          <a:effectLst/>
                        </a:rPr>
                        <a:t>стандарт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39664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пылевидных и глинистых частиц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пылевидных и глинистых частиц, % по массе, не более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изверженных и метаморфических пород марок: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800               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600 до 800 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осадочных пород: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600 до 1200 </a:t>
                      </a:r>
                      <a:r>
                        <a:rPr lang="ru-RU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200</a:t>
                      </a:r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            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гравия и валунов и гравий 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                           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                             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 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                             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                             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      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indent="9525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пылевидных и глинистых  частиц в щебне из слабо</a:t>
                      </a:r>
                      <a:r>
                        <a:rPr lang="ru-RU" sz="14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активного и неактивного шлаков не должно превышать 3% по массе.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изверженных и метаморфических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пород: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600     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ниже 600   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     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осадочных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пород: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и выше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ниже 600  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гравия и валунов, гравий: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и выше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            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0960" algn="l"/>
                        </a:tabLs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ниже 600           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   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30960" algn="l"/>
                        </a:tabLs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 к шлаковому щебню не изменились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отличия разработанных стандартов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действующих в Российской Федерации</a:t>
            </a:r>
            <a:endParaRPr lang="ru-RU" sz="2400" dirty="0" smtClean="0"/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79959"/>
              </p:ext>
            </p:extLst>
          </p:nvPr>
        </p:nvGraphicFramePr>
        <p:xfrm>
          <a:off x="179512" y="1571860"/>
          <a:ext cx="8856984" cy="4670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1368152"/>
                <a:gridCol w="2160240"/>
                <a:gridCol w="2376264"/>
                <a:gridCol w="1728192"/>
              </a:tblGrid>
              <a:tr h="319038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Наименование показателя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Нормативные требования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275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 и гравий из горных пород</a:t>
                      </a: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 щебень</a:t>
                      </a:r>
                      <a:endParaRPr kumimoji="0"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Разработанный</a:t>
                      </a:r>
                      <a:r>
                        <a:rPr lang="ru-RU" sz="1400" b="0" baseline="0" dirty="0" smtClean="0">
                          <a:effectLst/>
                        </a:rPr>
                        <a:t> </a:t>
                      </a:r>
                      <a:r>
                        <a:rPr lang="ru-RU" sz="1400" b="0" dirty="0" smtClean="0">
                          <a:effectLst/>
                        </a:rPr>
                        <a:t>стандарт</a:t>
                      </a:r>
                      <a:endParaRPr lang="ru-RU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36784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</a:t>
                      </a:r>
                      <a:r>
                        <a:rPr lang="ru-RU" sz="14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слабых зерен</a:t>
                      </a:r>
                      <a:endParaRPr lang="ru-RU" sz="14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слабых зерен, 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более, %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изверженных, метаморфических и осадочных горных пород марок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1200; 1000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- 5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800; 600; 400      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                     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из гравия и валунов и гравий марок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1000; 800; 600    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</a:p>
                    <a:p>
                      <a:pPr marL="0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                            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-15</a:t>
                      </a: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     </a:t>
                      </a:r>
                      <a:r>
                        <a:rPr lang="ru-RU" sz="1400" i="1" dirty="0" err="1" smtClean="0">
                          <a:effectLst/>
                        </a:rPr>
                        <a:t>Черн</a:t>
                      </a:r>
                      <a:r>
                        <a:rPr lang="ru-RU" sz="1400" i="1" dirty="0" smtClean="0">
                          <a:effectLst/>
                        </a:rPr>
                        <a:t>.  </a:t>
                      </a:r>
                      <a:r>
                        <a:rPr lang="ru-RU" sz="1400" i="1" dirty="0" err="1" smtClean="0">
                          <a:effectLst/>
                        </a:rPr>
                        <a:t>Цветн</a:t>
                      </a:r>
                      <a:r>
                        <a:rPr lang="ru-RU" sz="1400" i="1" dirty="0" smtClean="0">
                          <a:effectLst/>
                        </a:rPr>
                        <a:t>.</a:t>
                      </a:r>
                      <a:r>
                        <a:rPr lang="ru-RU" sz="1400" i="1" baseline="0" dirty="0" smtClean="0">
                          <a:effectLst/>
                        </a:rPr>
                        <a:t> </a:t>
                      </a:r>
                      <a:r>
                        <a:rPr lang="ru-RU" sz="1400" i="1" dirty="0" smtClean="0">
                          <a:effectLst/>
                        </a:rPr>
                        <a:t>Фосфор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effectLst/>
                        </a:rPr>
                        <a:t>          металлургии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1200 -    </a:t>
                      </a:r>
                      <a:r>
                        <a:rPr lang="ru-RU" sz="1400" i="1" dirty="0" smtClean="0">
                          <a:effectLst/>
                        </a:rPr>
                        <a:t>5        5             5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1000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- </a:t>
                      </a:r>
                      <a:r>
                        <a:rPr lang="ru-RU" sz="1400" baseline="0" dirty="0" smtClean="0">
                          <a:effectLst/>
                        </a:rPr>
                        <a:t>   </a:t>
                      </a:r>
                      <a:r>
                        <a:rPr lang="ru-RU" sz="1400" i="1" dirty="0" smtClean="0">
                          <a:effectLst/>
                        </a:rPr>
                        <a:t>5        5             5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800   -   </a:t>
                      </a:r>
                      <a:r>
                        <a:rPr lang="ru-RU" sz="1400" i="1" dirty="0" smtClean="0">
                          <a:effectLst/>
                        </a:rPr>
                        <a:t>10      10           10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600   -   </a:t>
                      </a:r>
                      <a:r>
                        <a:rPr lang="ru-RU" sz="1400" i="1" dirty="0" smtClean="0">
                          <a:effectLst/>
                        </a:rPr>
                        <a:t>20      10           15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300   -   </a:t>
                      </a:r>
                      <a:r>
                        <a:rPr lang="ru-RU" sz="1400" i="1" dirty="0" smtClean="0">
                          <a:effectLst/>
                        </a:rPr>
                        <a:t>30      15             -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549" marR="28549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 и гравий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 горных пород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М1400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М1200;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М1000                </a:t>
                      </a:r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М800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М600;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М400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</a:t>
                      </a:r>
                      <a:r>
                        <a:rPr lang="en-US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endParaRPr lang="ru-RU" sz="14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 щебень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М1000 и выше   </a:t>
                      </a:r>
                      <a:r>
                        <a:rPr lang="ru-RU" sz="1400" i="1" dirty="0" smtClean="0">
                          <a:effectLst/>
                        </a:rPr>
                        <a:t>- 5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М800                  </a:t>
                      </a:r>
                      <a:r>
                        <a:rPr lang="ru-RU" sz="1400" i="1" dirty="0" smtClean="0">
                          <a:effectLst/>
                        </a:rPr>
                        <a:t>-10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М600 и ниже      </a:t>
                      </a:r>
                      <a:r>
                        <a:rPr lang="ru-RU" sz="1400" i="1" dirty="0" smtClean="0">
                          <a:effectLst/>
                        </a:rPr>
                        <a:t>-15</a:t>
                      </a:r>
                      <a:endParaRPr lang="ru-RU" sz="1400" i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49" marR="2854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graphicFrame>
        <p:nvGraphicFramePr>
          <p:cNvPr id="6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498259"/>
              </p:ext>
            </p:extLst>
          </p:nvPr>
        </p:nvGraphicFramePr>
        <p:xfrm>
          <a:off x="179513" y="131699"/>
          <a:ext cx="8784973" cy="6589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1"/>
                <a:gridCol w="864096"/>
                <a:gridCol w="2520280"/>
                <a:gridCol w="2520280"/>
                <a:gridCol w="1872206"/>
              </a:tblGrid>
              <a:tr h="240183">
                <a:tc rowSpan="2"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показателя</a:t>
                      </a:r>
                    </a:p>
                  </a:txBody>
                  <a:tcPr marL="21298" marR="21298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Нормативные требования</a:t>
                      </a:r>
                    </a:p>
                  </a:txBody>
                  <a:tcPr marL="21298" marR="21298" marT="0" marB="0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16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Щебень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и гравий из горных пород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Шлаковый</a:t>
                      </a:r>
                      <a:r>
                        <a:rPr kumimoji="0"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щебень</a:t>
                      </a:r>
                      <a:endParaRPr kumimoji="0"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Разработанный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стандарт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</a:tr>
              <a:tr h="60203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Дробимость</a:t>
                      </a:r>
                      <a:endParaRPr lang="ru-RU" sz="13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Потеря массы при испытании, %</a:t>
                      </a: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щебня из осадочных и метаморфических пород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В сухом        В насыщенном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состоянии   водой состоянии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   до 11 включ.     до 11 включ.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  св. 11 до 13       св. 11 до 13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    св. 13 до 15       св. 13 до 15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    св. 15 до 19       св. 15 до 20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    св. 19 до 24       св. 20 до 28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    св. 24 до 28       св. 28 до 38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     св. 28 до 35       св. 38 до 54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щебня из изверженных пород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Из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интрузивных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эффузивных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пород                пород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12 включ.     До 9 включ.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12 до 16       св. 9 до 11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16 до 20       св. 11 до 13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 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20 до 25       св. 13 до 15 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 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25 до 34       св. 15 до 20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щебня из гравия и гравия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Щебня из гравия         Гравия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10 включ.      До 8 включ.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800    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10 до 14       св. 8 до 12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  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14 до 18       св. 12 до 16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 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18 до 26       св. 16 до 24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effectLst/>
                        </a:rPr>
                        <a:t> Черной      Цветной  Фосфорные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effectLst/>
                        </a:rPr>
                        <a:t>            металлургии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1200     </a:t>
                      </a:r>
                      <a:r>
                        <a:rPr lang="ru-RU" sz="1200" i="1" dirty="0" smtClean="0">
                          <a:effectLst/>
                        </a:rPr>
                        <a:t>до 15     до 10        </a:t>
                      </a:r>
                      <a:r>
                        <a:rPr lang="ru-RU" sz="1200" i="1" baseline="0" dirty="0" smtClean="0">
                          <a:effectLst/>
                        </a:rPr>
                        <a:t> </a:t>
                      </a:r>
                      <a:r>
                        <a:rPr lang="ru-RU" sz="1200" i="1" dirty="0" smtClean="0">
                          <a:effectLst/>
                        </a:rPr>
                        <a:t> до 15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1000  </a:t>
                      </a:r>
                      <a:r>
                        <a:rPr lang="ru-RU" sz="1200" i="1" dirty="0" smtClean="0">
                          <a:effectLst/>
                        </a:rPr>
                        <a:t>15 до 25   10 до 15   15 до</a:t>
                      </a:r>
                      <a:r>
                        <a:rPr lang="ru-RU" sz="1200" i="1" baseline="0" dirty="0" smtClean="0">
                          <a:effectLst/>
                        </a:rPr>
                        <a:t> </a:t>
                      </a:r>
                      <a:r>
                        <a:rPr lang="ru-RU" sz="1200" i="1" dirty="0" smtClean="0">
                          <a:effectLst/>
                        </a:rPr>
                        <a:t>20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800    </a:t>
                      </a:r>
                      <a:r>
                        <a:rPr lang="ru-RU" sz="1200" i="1" dirty="0" smtClean="0">
                          <a:effectLst/>
                        </a:rPr>
                        <a:t>25 до 35   15 до 20   20 до 25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600    </a:t>
                      </a:r>
                      <a:r>
                        <a:rPr lang="ru-RU" sz="1200" i="1" dirty="0" smtClean="0">
                          <a:effectLst/>
                        </a:rPr>
                        <a:t>35 до 45   20 до 25   25 до 35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300    </a:t>
                      </a:r>
                      <a:r>
                        <a:rPr lang="ru-RU" sz="1200" i="1" dirty="0" smtClean="0">
                          <a:effectLst/>
                        </a:rPr>
                        <a:t>45 до 55   25 до 35         -</a:t>
                      </a:r>
                      <a:endParaRPr lang="ru-RU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298" marR="21298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щебня и гравия из изверженных и метаморфических горных пород</a:t>
                      </a:r>
                      <a:endParaRPr kumimoji="0" lang="en-US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М1400 </a:t>
                      </a: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9 включ.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М1200 –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9 до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М1000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св.1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М800 –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М600 –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2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М400 –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kumimoji="0"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            щебня из осадочных горных пород</a:t>
                      </a:r>
                      <a:endParaRPr kumimoji="0" lang="en-US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М1400 -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включ.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М1200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12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М1000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св.12 до 1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М800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1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М600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М400 –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св. 2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kumimoji="0"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Марка по дробимости             шлакового щебня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М1400 - </a:t>
                      </a:r>
                      <a:r>
                        <a:rPr lang="ru-RU" sz="1200" i="1" dirty="0" smtClean="0">
                          <a:effectLst/>
                        </a:rPr>
                        <a:t>до 9 включ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М1200 – </a:t>
                      </a:r>
                      <a:r>
                        <a:rPr lang="ru-RU" sz="1200" i="1" dirty="0" smtClean="0">
                          <a:effectLst/>
                        </a:rPr>
                        <a:t>св. 9 до 12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М1000 – </a:t>
                      </a:r>
                      <a:r>
                        <a:rPr lang="ru-RU" sz="1200" i="1" dirty="0" smtClean="0">
                          <a:effectLst/>
                        </a:rPr>
                        <a:t>св.12 до 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М800 – </a:t>
                      </a:r>
                      <a:r>
                        <a:rPr lang="ru-RU" sz="1200" i="1" dirty="0" smtClean="0">
                          <a:effectLst/>
                        </a:rPr>
                        <a:t>св. 16 до 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М600 – </a:t>
                      </a:r>
                      <a:r>
                        <a:rPr lang="ru-RU" sz="1200" i="1" dirty="0" smtClean="0">
                          <a:effectLst/>
                        </a:rPr>
                        <a:t>св. 20 до 25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М400 – </a:t>
                      </a:r>
                      <a:r>
                        <a:rPr lang="ru-RU" sz="1200" i="1" dirty="0" smtClean="0">
                          <a:effectLst/>
                        </a:rPr>
                        <a:t>св. 25 до 35</a:t>
                      </a:r>
                      <a:endParaRPr lang="ru-RU" sz="1200" i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298" marR="21298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 smtClean="0"/>
              <a:t>Основные различия в методах испытаний</a:t>
            </a:r>
            <a:r>
              <a:rPr lang="en-US" altLang="ru-RU" sz="2400" dirty="0" smtClean="0"/>
              <a:t> </a:t>
            </a:r>
            <a:r>
              <a:rPr lang="ru-RU" altLang="ru-RU" sz="2400" dirty="0" smtClean="0"/>
              <a:t>щебня</a:t>
            </a: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142674"/>
              </p:ext>
            </p:extLst>
          </p:nvPr>
        </p:nvGraphicFramePr>
        <p:xfrm>
          <a:off x="188925" y="1148668"/>
          <a:ext cx="8811492" cy="5055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1356"/>
                <a:gridCol w="3102972"/>
                <a:gridCol w="2937164"/>
              </a:tblGrid>
              <a:tr h="2300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показателя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Основные различия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Действующий нормативный</a:t>
                      </a:r>
                      <a:r>
                        <a:rPr lang="ru-RU" sz="1200" b="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документ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Комплекс разработанных проектов стандартов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  <a:tr h="12924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определения зернового состава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Применяются сита с круглыми отверстиями, соответствующими номинальным размерам зерен данной фракции: 1,25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0,5(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); 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Применяются сита с квадратными ячейками размерами в соответствии 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ISO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565 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соответствующими номинальными размерами стандартных 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ячеек</a:t>
                      </a:r>
                      <a:r>
                        <a:rPr lang="ru-RU" sz="1200" b="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сит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1,4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</a:t>
                      </a:r>
                      <a:r>
                        <a:rPr lang="en-US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d/2</a:t>
                      </a:r>
                      <a:endParaRPr lang="ru-RU" sz="1200" b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Промежуточное</a:t>
                      </a:r>
                      <a:r>
                        <a:rPr lang="ru-RU" sz="1200" b="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сито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D/1,4 и D/2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  <a:tr h="4156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определения сопротивления дроблению и износу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Применяется контрольное сито с размером ячеек 1,25 мм.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Применяется контрольное сито с размером ячеек 1,6 мм.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  <a:tr h="4092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определения содержания пылевидных и глинистых частиц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Применяется контрольное сито 0,05 мм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Применяется контрольное сито 0,063 мм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  <a:tr h="6583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определения водопоглощения щебня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 определении водопоглощения время выдерживания 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щебня 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воде составляет 48 часов.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 определении водопоглощения время выдерживания 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щебня </a:t>
                      </a: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воде составляет 24 часа.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  <a:tr h="15845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определения истираемости по показателю микро-Деваль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ГОСТ 8267</a:t>
                      </a:r>
                      <a:r>
                        <a:rPr lang="ru-RU" sz="1200" b="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не предусматривает данный метод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комплекс разработанных межгосударственных стандартов включен инновационный метод определения сопротивления истираемости по показателю </a:t>
                      </a:r>
                      <a:r>
                        <a:rPr lang="ru-RU" sz="1200" b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микро-Деваль.</a:t>
                      </a: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46122" marR="461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04800" y="1390492"/>
            <a:ext cx="8686800" cy="5278867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1400" dirty="0" smtClean="0"/>
              <a:t>Метод </a:t>
            </a:r>
            <a:r>
              <a:rPr lang="ru-RU" sz="1400" dirty="0"/>
              <a:t>определения гранулометрического состава;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содержания зерен пластинчатой (лещадной) и игловатой формы;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содержания дробленых зерен в щебне из гравия;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Метод </a:t>
            </a:r>
            <a:r>
              <a:rPr lang="ru-RU" sz="1400" dirty="0"/>
              <a:t>определения сопротивления истираемости (по показателю микро-Деваль);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сопротивления дроблению и износу;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насыпной плотности и пустотности;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влажности;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средней и истинной плотности, пористости и водопоглощения;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морозостойкости;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дробимости;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содержания зерен слабых пород в щебне (гравии);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содержания пылевидных и глинистых частиц;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содержания глины в комках;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минералого-петрографического состава;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реакционной способности горной породы и щебня (гравия);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наличия органических примесей в гравии и щебне из гравия;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определения устойчивости структуры щебня (гравия) против распада;</a:t>
            </a:r>
          </a:p>
          <a:p>
            <a:pPr>
              <a:buFont typeface="+mj-lt"/>
              <a:buAutoNum type="arabicPeriod"/>
            </a:pPr>
            <a:r>
              <a:rPr lang="ru-RU" sz="1400" dirty="0"/>
              <a:t>Метод отбора проб.</a:t>
            </a:r>
          </a:p>
          <a:p>
            <a:endParaRPr lang="ru-RU" sz="12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2568" y="634790"/>
            <a:ext cx="7956135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Разработанные методы испытаний щебня и гравия из горных пород</a:t>
            </a: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4400</TotalTime>
  <Words>2617</Words>
  <Application>Microsoft Macintosh PowerPoint</Application>
  <PresentationFormat>Экран (4:3)</PresentationFormat>
  <Paragraphs>518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Разработка межгосударственных стандартов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Песок природный и дробленый Технические требования и методы испытаний Термины и определения</vt:lpstr>
      <vt:lpstr>Технические требования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155</cp:revision>
  <cp:lastPrinted>2014-10-15T05:27:30Z</cp:lastPrinted>
  <dcterms:created xsi:type="dcterms:W3CDTF">2014-04-09T13:39:40Z</dcterms:created>
  <dcterms:modified xsi:type="dcterms:W3CDTF">2014-12-17T09:41:17Z</dcterms:modified>
</cp:coreProperties>
</file>