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9" r:id="rId4"/>
    <p:sldId id="260" r:id="rId5"/>
    <p:sldId id="261" r:id="rId6"/>
    <p:sldId id="263" r:id="rId7"/>
    <p:sldId id="268" r:id="rId8"/>
    <p:sldId id="272" r:id="rId9"/>
    <p:sldId id="264" r:id="rId10"/>
    <p:sldId id="265" r:id="rId11"/>
    <p:sldId id="266" r:id="rId12"/>
    <p:sldId id="267" r:id="rId13"/>
    <p:sldId id="269" r:id="rId14"/>
    <p:sldId id="258" r:id="rId15"/>
  </p:sldIdLst>
  <p:sldSz cx="9144000" cy="6858000" type="screen4x3"/>
  <p:notesSz cx="6648450" cy="9774238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7D4D11F-EA83-44D8-B6D8-16F70434E05C}">
          <p14:sldIdLst>
            <p14:sldId id="256"/>
            <p14:sldId id="257"/>
            <p14:sldId id="259"/>
            <p14:sldId id="260"/>
            <p14:sldId id="261"/>
            <p14:sldId id="263"/>
            <p14:sldId id="268"/>
            <p14:sldId id="272"/>
            <p14:sldId id="264"/>
            <p14:sldId id="265"/>
            <p14:sldId id="266"/>
            <p14:sldId id="267"/>
            <p14:sldId id="269"/>
          </p14:sldIdLst>
        </p14:section>
        <p14:section name="Раздел без заголовка" id="{BFBCB558-961A-4BBC-BF5F-B38728F44B6A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3D37"/>
    <a:srgbClr val="F4D0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585" autoAdjust="0"/>
  </p:normalViewPr>
  <p:slideViewPr>
    <p:cSldViewPr snapToGrid="0" snapToObjects="1">
      <p:cViewPr>
        <p:scale>
          <a:sx n="114" d="100"/>
          <a:sy n="114" d="100"/>
        </p:scale>
        <p:origin x="-1384" y="-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881720" cy="488791"/>
          </a:xfrm>
          <a:prstGeom prst="rect">
            <a:avLst/>
          </a:prstGeom>
        </p:spPr>
        <p:txBody>
          <a:bodyPr vert="horz" lIns="90078" tIns="45039" rIns="90078" bIns="4503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65178" y="3"/>
            <a:ext cx="2881720" cy="488791"/>
          </a:xfrm>
          <a:prstGeom prst="rect">
            <a:avLst/>
          </a:prstGeom>
        </p:spPr>
        <p:txBody>
          <a:bodyPr vert="horz" lIns="90078" tIns="45039" rIns="90078" bIns="45039" rtlCol="0"/>
          <a:lstStyle>
            <a:lvl1pPr algn="r">
              <a:defRPr sz="1200"/>
            </a:lvl1pPr>
          </a:lstStyle>
          <a:p>
            <a:fld id="{9E9AD4E1-55A3-47BE-A2DC-99E0AAED5CD4}" type="datetimeFigureOut">
              <a:rPr lang="ru-RU" smtClean="0"/>
              <a:t>17.12.14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79475" y="731838"/>
            <a:ext cx="4889500" cy="3667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078" tIns="45039" rIns="90078" bIns="4503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4538" y="4642724"/>
            <a:ext cx="5319381" cy="4399115"/>
          </a:xfrm>
          <a:prstGeom prst="rect">
            <a:avLst/>
          </a:prstGeom>
        </p:spPr>
        <p:txBody>
          <a:bodyPr vert="horz" lIns="90078" tIns="45039" rIns="90078" bIns="45039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283876"/>
            <a:ext cx="2881720" cy="488790"/>
          </a:xfrm>
          <a:prstGeom prst="rect">
            <a:avLst/>
          </a:prstGeom>
        </p:spPr>
        <p:txBody>
          <a:bodyPr vert="horz" lIns="90078" tIns="45039" rIns="90078" bIns="4503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65178" y="9283876"/>
            <a:ext cx="2881720" cy="488790"/>
          </a:xfrm>
          <a:prstGeom prst="rect">
            <a:avLst/>
          </a:prstGeom>
        </p:spPr>
        <p:txBody>
          <a:bodyPr vert="horz" lIns="90078" tIns="45039" rIns="90078" bIns="45039" rtlCol="0" anchor="b"/>
          <a:lstStyle>
            <a:lvl1pPr algn="r">
              <a:defRPr sz="1200"/>
            </a:lvl1pPr>
          </a:lstStyle>
          <a:p>
            <a:fld id="{25AA1394-8DAD-4306-A8DC-7DE4D7EF7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943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A1394-8DAD-4306-A8DC-7DE4D7EF7903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4497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24F74-966C-4927-A5FF-005917CC086D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353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FEB1-500D-4CDC-84A0-176DA9B80CB5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40502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FEB1-500D-4CDC-84A0-176DA9B80CB5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726900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28EF-CF3F-47E7-A642-2A84B0679A25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90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CD1EE-6DEA-4EF4-BB49-4B0008AC2671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581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01AB6-B63E-4570-8BFA-134E6F8528B2}" type="datetime1">
              <a:rPr lang="ru-RU" smtClean="0"/>
              <a:t>17.12.14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321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ECE5-1F26-4692-9C6F-FE004E5F9522}" type="datetime1">
              <a:rPr lang="ru-RU" smtClean="0"/>
              <a:t>17.12.14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594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8FE9E-C63D-4E22-8302-BB6F1B630A39}" type="datetime1">
              <a:rPr lang="ru-RU" smtClean="0"/>
              <a:t>17.12.14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078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FC913-C604-476C-9A77-DBDAE9FB8EB3}" type="datetime1">
              <a:rPr lang="ru-RU" smtClean="0"/>
              <a:t>17.12.14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887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F736-52E6-4067-BE55-825259FDEDF6}" type="datetime1">
              <a:rPr lang="ru-RU" smtClean="0"/>
              <a:t>17.12.14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024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D0218-344C-4A8C-80A6-0B290BB8B5B3}" type="datetime1">
              <a:rPr lang="ru-RU" smtClean="0"/>
              <a:t>17.12.14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705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BFEB1-500D-4CDC-84A0-176DA9B80CB5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21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1886" y="5516554"/>
            <a:ext cx="8401736" cy="622995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/>
              </a:rPr>
              <a:t>18 -19 декабря 2014</a:t>
            </a:r>
          </a:p>
          <a:p>
            <a:pPr algn="r">
              <a:spcBef>
                <a:spcPts val="0"/>
              </a:spcBef>
            </a:pPr>
            <a:r>
              <a:rPr lang="ru-R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/>
              </a:rPr>
              <a:t>г. Санкт-Петербург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</a:t>
            </a:fld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72567" y="814586"/>
            <a:ext cx="7956135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400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Конференция:</a:t>
            </a:r>
          </a:p>
          <a:p>
            <a:pPr algn="ctr">
              <a:spcAft>
                <a:spcPts val="600"/>
              </a:spcAft>
            </a:pPr>
            <a:r>
              <a:rPr lang="ru-RU" sz="2400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«ТЕХНИЧЕСКОЕ РЕГУЛИРОВАНИЕ </a:t>
            </a:r>
            <a:r>
              <a:rPr lang="ru-RU" sz="24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24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ДОРОЖНОМ ХОЗЯЙСТВЕ»</a:t>
            </a: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2566" y="2104102"/>
            <a:ext cx="7956135" cy="2385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4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Тема:</a:t>
            </a: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>
              <a:spcAft>
                <a:spcPts val="600"/>
              </a:spcAft>
            </a:pPr>
            <a:r>
              <a:rPr lang="ru-RU" sz="2400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«Программа по разработке межгосударственных стандартов, в результате применения, которых на добровольной основе обеспечивается соблюдения требований технического регламента Таможенного союза </a:t>
            </a:r>
            <a:r>
              <a:rPr lang="ru-RU" sz="24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24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</a:t>
            </a:r>
            <a:r>
              <a:rPr lang="ru-RU" sz="2400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Безопасность автомобильных дорог»»</a:t>
            </a: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83667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10</a:t>
            </a:fld>
            <a:endParaRPr lang="ru-RU" dirty="0"/>
          </a:p>
        </p:txBody>
      </p:sp>
      <p:sp>
        <p:nvSpPr>
          <p:cNvPr id="24" name="Блок-схема: решение 23"/>
          <p:cNvSpPr/>
          <p:nvPr/>
        </p:nvSpPr>
        <p:spPr>
          <a:xfrm>
            <a:off x="440678" y="2230075"/>
            <a:ext cx="1955332" cy="848769"/>
          </a:xfrm>
          <a:prstGeom prst="flowChartDecisio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Arial Narrow" panose="020B0606020202030204" pitchFamily="34" charset="0"/>
              </a:rPr>
              <a:t>Экспертиза в </a:t>
            </a:r>
            <a:r>
              <a:rPr lang="ru-RU" sz="1100" dirty="0" smtClean="0">
                <a:latin typeface="Arial Narrow" panose="020B0606020202030204" pitchFamily="34" charset="0"/>
              </a:rPr>
              <a:t>секретариате ТК/МТК 418</a:t>
            </a:r>
            <a:endParaRPr lang="ru-RU" sz="1100" dirty="0">
              <a:latin typeface="Arial Narrow" panose="020B0606020202030204" pitchFamily="34" charset="0"/>
            </a:endParaRPr>
          </a:p>
        </p:txBody>
      </p:sp>
      <p:grpSp>
        <p:nvGrpSpPr>
          <p:cNvPr id="66" name="Группа 65"/>
          <p:cNvGrpSpPr/>
          <p:nvPr/>
        </p:nvGrpSpPr>
        <p:grpSpPr>
          <a:xfrm>
            <a:off x="885614" y="1059582"/>
            <a:ext cx="7255025" cy="4271049"/>
            <a:chOff x="885614" y="1059582"/>
            <a:chExt cx="7255025" cy="4271049"/>
          </a:xfrm>
        </p:grpSpPr>
        <p:sp>
          <p:nvSpPr>
            <p:cNvPr id="6" name="Блок-схема: процесс 5"/>
            <p:cNvSpPr/>
            <p:nvPr/>
          </p:nvSpPr>
          <p:spPr>
            <a:xfrm>
              <a:off x="1246005" y="1059582"/>
              <a:ext cx="6289798" cy="360040"/>
            </a:xfrm>
            <a:prstGeom prst="flowChartProcess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dirty="0" smtClean="0">
                  <a:latin typeface="Arial Narrow" panose="020B0606020202030204" pitchFamily="34" charset="0"/>
                </a:rPr>
                <a:t>Направление окончательной редакции проекта ГОСТ в секретариат ТК/МТК418</a:t>
              </a:r>
              <a:endParaRPr lang="ru-RU" sz="1100" dirty="0">
                <a:latin typeface="Arial Narrow" panose="020B0606020202030204" pitchFamily="34" charset="0"/>
              </a:endParaRPr>
            </a:p>
          </p:txBody>
        </p:sp>
        <p:sp>
          <p:nvSpPr>
            <p:cNvPr id="7" name="Блок-схема: процесс 6"/>
            <p:cNvSpPr/>
            <p:nvPr/>
          </p:nvSpPr>
          <p:spPr>
            <a:xfrm>
              <a:off x="1246005" y="1600833"/>
              <a:ext cx="6289798" cy="360040"/>
            </a:xfrm>
            <a:prstGeom prst="flowChartProcess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dirty="0" smtClean="0">
                  <a:latin typeface="Arial Narrow" panose="020B0606020202030204" pitchFamily="34" charset="0"/>
                </a:rPr>
                <a:t>Регистрация документа, организация экспертизы в ТК418 и в соответствующих рабочих группах. </a:t>
              </a:r>
            </a:p>
            <a:p>
              <a:pPr algn="ctr"/>
              <a:r>
                <a:rPr lang="ru-RU" sz="1100" dirty="0" smtClean="0">
                  <a:latin typeface="Arial Narrow" panose="020B0606020202030204" pitchFamily="34" charset="0"/>
                </a:rPr>
                <a:t>Организация голосования членов ТК 418</a:t>
              </a:r>
              <a:endParaRPr lang="ru-RU" sz="1100" dirty="0">
                <a:latin typeface="Arial Narrow" panose="020B0606020202030204" pitchFamily="34" charset="0"/>
              </a:endParaRPr>
            </a:p>
          </p:txBody>
        </p:sp>
        <p:sp>
          <p:nvSpPr>
            <p:cNvPr id="8" name="Блок-схема: процесс 7"/>
            <p:cNvSpPr/>
            <p:nvPr/>
          </p:nvSpPr>
          <p:spPr>
            <a:xfrm>
              <a:off x="1269063" y="4970591"/>
              <a:ext cx="6289798" cy="360040"/>
            </a:xfrm>
            <a:prstGeom prst="flowChartProcess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dirty="0" smtClean="0">
                  <a:latin typeface="Arial Narrow" panose="020B0606020202030204" pitchFamily="34" charset="0"/>
                </a:rPr>
                <a:t>Направление окончательной редакции проекта ГОСТ в Росстандарт для размещения на стадии «Голосование»</a:t>
              </a:r>
              <a:endParaRPr lang="ru-RU" sz="1100" dirty="0">
                <a:latin typeface="Arial Narrow" panose="020B0606020202030204" pitchFamily="34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398771" y="2364909"/>
              <a:ext cx="1160090" cy="1628171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dirty="0">
                  <a:latin typeface="Arial Narrow" panose="020B0606020202030204" pitchFamily="34" charset="0"/>
                </a:rPr>
                <a:t>Проведение согласительных </a:t>
              </a:r>
              <a:r>
                <a:rPr lang="ru-RU" sz="1100" dirty="0" smtClean="0">
                  <a:latin typeface="Arial Narrow" panose="020B0606020202030204" pitchFamily="34" charset="0"/>
                </a:rPr>
                <a:t>совещаний (достижение консенсуса)</a:t>
              </a:r>
              <a:endParaRPr lang="ru-RU" sz="1100" dirty="0">
                <a:latin typeface="Arial Narrow" panose="020B0606020202030204" pitchFamily="34" charset="0"/>
              </a:endParaRPr>
            </a:p>
          </p:txBody>
        </p:sp>
        <p:sp>
          <p:nvSpPr>
            <p:cNvPr id="10" name="Блок-схема: решение 9"/>
            <p:cNvSpPr/>
            <p:nvPr/>
          </p:nvSpPr>
          <p:spPr>
            <a:xfrm>
              <a:off x="2205167" y="2768944"/>
              <a:ext cx="2052228" cy="936104"/>
            </a:xfrm>
            <a:prstGeom prst="flowChartDecision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dirty="0">
                  <a:latin typeface="Arial Narrow" panose="020B0606020202030204" pitchFamily="34" charset="0"/>
                </a:rPr>
                <a:t>Экспертиза в </a:t>
              </a:r>
              <a:r>
                <a:rPr lang="ru-RU" sz="1100" dirty="0" smtClean="0">
                  <a:latin typeface="Arial Narrow" panose="020B0606020202030204" pitchFamily="34" charset="0"/>
                </a:rPr>
                <a:t>соответствую-щей рабочей группе</a:t>
              </a:r>
              <a:endParaRPr lang="ru-RU" sz="1100" dirty="0">
                <a:latin typeface="Arial Narrow" panose="020B0606020202030204" pitchFamily="34" charset="0"/>
              </a:endParaRPr>
            </a:p>
          </p:txBody>
        </p:sp>
        <p:sp>
          <p:nvSpPr>
            <p:cNvPr id="11" name="Блок-схема: решение 10"/>
            <p:cNvSpPr/>
            <p:nvPr/>
          </p:nvSpPr>
          <p:spPr>
            <a:xfrm>
              <a:off x="4166523" y="3319925"/>
              <a:ext cx="1956234" cy="810918"/>
            </a:xfrm>
            <a:prstGeom prst="flowChartDecision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dirty="0" smtClean="0">
                  <a:latin typeface="Arial Narrow" panose="020B0606020202030204" pitchFamily="34" charset="0"/>
                </a:rPr>
                <a:t>Голосование членов ТК418</a:t>
              </a:r>
              <a:endParaRPr lang="ru-RU" sz="1100" dirty="0">
                <a:latin typeface="Arial Narrow" panose="020B0606020202030204" pitchFamily="34" charset="0"/>
              </a:endParaRPr>
            </a:p>
          </p:txBody>
        </p:sp>
        <p:cxnSp>
          <p:nvCxnSpPr>
            <p:cNvPr id="12" name="Прямая со стрелкой 11"/>
            <p:cNvCxnSpPr/>
            <p:nvPr/>
          </p:nvCxnSpPr>
          <p:spPr>
            <a:xfrm>
              <a:off x="1418241" y="1960873"/>
              <a:ext cx="0" cy="25202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>
              <a:stCxn id="24" idx="3"/>
            </p:cNvCxnSpPr>
            <p:nvPr/>
          </p:nvCxnSpPr>
          <p:spPr>
            <a:xfrm>
              <a:off x="2396010" y="2654460"/>
              <a:ext cx="39897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>
              <a:endCxn id="10" idx="0"/>
            </p:cNvCxnSpPr>
            <p:nvPr/>
          </p:nvCxnSpPr>
          <p:spPr>
            <a:xfrm>
              <a:off x="3231281" y="1960873"/>
              <a:ext cx="0" cy="80807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>
              <a:stCxn id="24" idx="2"/>
            </p:cNvCxnSpPr>
            <p:nvPr/>
          </p:nvCxnSpPr>
          <p:spPr>
            <a:xfrm flipH="1">
              <a:off x="1418241" y="3078844"/>
              <a:ext cx="103" cy="189174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>
              <a:stCxn id="10" idx="2"/>
            </p:cNvCxnSpPr>
            <p:nvPr/>
          </p:nvCxnSpPr>
          <p:spPr>
            <a:xfrm>
              <a:off x="3231281" y="3705048"/>
              <a:ext cx="0" cy="126554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>
              <a:stCxn id="11" idx="3"/>
            </p:cNvCxnSpPr>
            <p:nvPr/>
          </p:nvCxnSpPr>
          <p:spPr>
            <a:xfrm>
              <a:off x="6122757" y="3725384"/>
              <a:ext cx="276014" cy="450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>
              <a:stCxn id="10" idx="3"/>
            </p:cNvCxnSpPr>
            <p:nvPr/>
          </p:nvCxnSpPr>
          <p:spPr>
            <a:xfrm>
              <a:off x="4257395" y="3236996"/>
              <a:ext cx="214137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>
              <a:endCxn id="11" idx="0"/>
            </p:cNvCxnSpPr>
            <p:nvPr/>
          </p:nvCxnSpPr>
          <p:spPr>
            <a:xfrm>
              <a:off x="5144640" y="1960873"/>
              <a:ext cx="0" cy="135905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>
              <a:stCxn id="11" idx="2"/>
            </p:cNvCxnSpPr>
            <p:nvPr/>
          </p:nvCxnSpPr>
          <p:spPr>
            <a:xfrm>
              <a:off x="5144640" y="4130843"/>
              <a:ext cx="0" cy="8397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>
              <a:stCxn id="6" idx="2"/>
              <a:endCxn id="7" idx="0"/>
            </p:cNvCxnSpPr>
            <p:nvPr/>
          </p:nvCxnSpPr>
          <p:spPr>
            <a:xfrm>
              <a:off x="4390904" y="1419622"/>
              <a:ext cx="0" cy="18121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3257387" y="2229724"/>
              <a:ext cx="1151731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050" b="1" dirty="0" smtClean="0">
                  <a:latin typeface="Arial Narrow" panose="020B0606020202030204" pitchFamily="34" charset="0"/>
                </a:rPr>
                <a:t>Результат отрицательный</a:t>
              </a:r>
              <a:endParaRPr lang="ru-RU" sz="1050" b="1" dirty="0">
                <a:latin typeface="Arial Narrow" panose="020B060602020203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517497" y="3446961"/>
              <a:ext cx="1151731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050" b="1" dirty="0" smtClean="0">
                  <a:latin typeface="Arial Narrow" panose="020B0606020202030204" pitchFamily="34" charset="0"/>
                </a:rPr>
                <a:t>Результат положительный</a:t>
              </a:r>
              <a:endParaRPr lang="ru-RU" sz="1050" b="1" dirty="0">
                <a:latin typeface="Arial Narrow" panose="020B0606020202030204" pitchFamily="34" charset="0"/>
              </a:endParaRPr>
            </a:p>
          </p:txBody>
        </p:sp>
        <p:sp>
          <p:nvSpPr>
            <p:cNvPr id="25" name="Блок-схема: процесс 24"/>
            <p:cNvSpPr/>
            <p:nvPr/>
          </p:nvSpPr>
          <p:spPr>
            <a:xfrm>
              <a:off x="6510764" y="4281112"/>
              <a:ext cx="936104" cy="352131"/>
            </a:xfrm>
            <a:prstGeom prst="flowChartProcess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dirty="0">
                  <a:latin typeface="Arial Narrow" panose="020B0606020202030204" pitchFamily="34" charset="0"/>
                </a:rPr>
                <a:t>Доработка</a:t>
              </a:r>
            </a:p>
          </p:txBody>
        </p:sp>
        <p:cxnSp>
          <p:nvCxnSpPr>
            <p:cNvPr id="27" name="Прямая со стрелкой 26"/>
            <p:cNvCxnSpPr/>
            <p:nvPr/>
          </p:nvCxnSpPr>
          <p:spPr>
            <a:xfrm>
              <a:off x="6978816" y="3980292"/>
              <a:ext cx="0" cy="30082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>
              <a:stCxn id="25" idx="3"/>
            </p:cNvCxnSpPr>
            <p:nvPr/>
          </p:nvCxnSpPr>
          <p:spPr>
            <a:xfrm flipV="1">
              <a:off x="7446868" y="4457177"/>
              <a:ext cx="693771" cy="1"/>
            </a:xfrm>
            <a:prstGeom prst="line">
              <a:avLst/>
            </a:prstGeom>
            <a:ln w="635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 flipV="1">
              <a:off x="8140639" y="1780853"/>
              <a:ext cx="0" cy="2676324"/>
            </a:xfrm>
            <a:prstGeom prst="line">
              <a:avLst/>
            </a:prstGeom>
            <a:ln w="635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 стрелкой 55"/>
            <p:cNvCxnSpPr>
              <a:endCxn id="7" idx="3"/>
            </p:cNvCxnSpPr>
            <p:nvPr/>
          </p:nvCxnSpPr>
          <p:spPr>
            <a:xfrm flipH="1">
              <a:off x="7535803" y="1780853"/>
              <a:ext cx="604836" cy="0"/>
            </a:xfrm>
            <a:prstGeom prst="straightConnector1">
              <a:avLst/>
            </a:prstGeom>
            <a:ln w="6350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 стрелкой 58"/>
            <p:cNvCxnSpPr/>
            <p:nvPr/>
          </p:nvCxnSpPr>
          <p:spPr>
            <a:xfrm>
              <a:off x="6978816" y="4633243"/>
              <a:ext cx="0" cy="3373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6763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11</a:t>
            </a:fld>
            <a:endParaRPr lang="ru-RU" dirty="0"/>
          </a:p>
        </p:txBody>
      </p:sp>
      <p:grpSp>
        <p:nvGrpSpPr>
          <p:cNvPr id="39" name="Группа 38"/>
          <p:cNvGrpSpPr/>
          <p:nvPr/>
        </p:nvGrpSpPr>
        <p:grpSpPr>
          <a:xfrm>
            <a:off x="1043608" y="965047"/>
            <a:ext cx="6925018" cy="4898959"/>
            <a:chOff x="1043608" y="879562"/>
            <a:chExt cx="6925018" cy="4898959"/>
          </a:xfrm>
        </p:grpSpPr>
        <p:sp>
          <p:nvSpPr>
            <p:cNvPr id="6" name="Блок-схема: решение 5"/>
            <p:cNvSpPr/>
            <p:nvPr/>
          </p:nvSpPr>
          <p:spPr>
            <a:xfrm>
              <a:off x="1055858" y="2277382"/>
              <a:ext cx="2122529" cy="828092"/>
            </a:xfrm>
            <a:prstGeom prst="flowChartDecision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dirty="0" smtClean="0">
                  <a:latin typeface="Arial Narrow" panose="020B0606020202030204" pitchFamily="34" charset="0"/>
                </a:rPr>
                <a:t>Голосование в АИС МГС</a:t>
              </a:r>
              <a:endParaRPr lang="ru-RU" sz="1100" dirty="0">
                <a:latin typeface="Arial Narrow" panose="020B0606020202030204" pitchFamily="34" charset="0"/>
              </a:endParaRPr>
            </a:p>
          </p:txBody>
        </p:sp>
        <p:sp>
          <p:nvSpPr>
            <p:cNvPr id="7" name="Блок-схема: процесс 6"/>
            <p:cNvSpPr/>
            <p:nvPr/>
          </p:nvSpPr>
          <p:spPr>
            <a:xfrm>
              <a:off x="1043608" y="879562"/>
              <a:ext cx="6912768" cy="360040"/>
            </a:xfrm>
            <a:prstGeom prst="flowChartProcess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dirty="0" smtClean="0">
                  <a:latin typeface="Arial Narrow" panose="020B0606020202030204" pitchFamily="34" charset="0"/>
                </a:rPr>
                <a:t>Направление окончательной редакции проекта ГОСТ в Росстандарт для размещения на стадии  «Голосование»</a:t>
              </a:r>
              <a:endParaRPr lang="ru-RU" sz="1100" dirty="0">
                <a:latin typeface="Arial Narrow" panose="020B0606020202030204" pitchFamily="34" charset="0"/>
              </a:endParaRPr>
            </a:p>
          </p:txBody>
        </p:sp>
        <p:sp>
          <p:nvSpPr>
            <p:cNvPr id="8" name="Блок-схема: процесс 7"/>
            <p:cNvSpPr/>
            <p:nvPr/>
          </p:nvSpPr>
          <p:spPr>
            <a:xfrm>
              <a:off x="1055858" y="1615574"/>
              <a:ext cx="6912768" cy="360040"/>
            </a:xfrm>
            <a:prstGeom prst="flowChartProcess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dirty="0" smtClean="0">
                  <a:latin typeface="Arial Narrow" panose="020B0606020202030204" pitchFamily="34" charset="0"/>
                </a:rPr>
                <a:t>Размещение в АИС МГС на стадию «Голосование»</a:t>
              </a:r>
              <a:endParaRPr lang="ru-RU" sz="1100" dirty="0">
                <a:latin typeface="Arial Narrow" panose="020B0606020202030204" pitchFamily="34" charset="0"/>
              </a:endParaRPr>
            </a:p>
          </p:txBody>
        </p:sp>
        <p:sp>
          <p:nvSpPr>
            <p:cNvPr id="9" name="Блок-схема: процесс 8"/>
            <p:cNvSpPr/>
            <p:nvPr/>
          </p:nvSpPr>
          <p:spPr>
            <a:xfrm>
              <a:off x="1043608" y="5418481"/>
              <a:ext cx="6912768" cy="360040"/>
            </a:xfrm>
            <a:prstGeom prst="flowChartProcess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dirty="0" smtClean="0">
                  <a:latin typeface="Arial Narrow" panose="020B0606020202030204" pitchFamily="34" charset="0"/>
                </a:rPr>
                <a:t>Принятие  проекта ГОСТ</a:t>
              </a:r>
              <a:endParaRPr lang="ru-RU" sz="1100" dirty="0">
                <a:latin typeface="Arial Narrow" panose="020B0606020202030204" pitchFamily="34" charset="0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336424" y="2152100"/>
              <a:ext cx="1177823" cy="1078656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dirty="0">
                  <a:latin typeface="Arial Narrow" panose="020B0606020202030204" pitchFamily="34" charset="0"/>
                </a:rPr>
                <a:t>Проведение согласительных </a:t>
              </a:r>
              <a:r>
                <a:rPr lang="ru-RU" sz="1100" dirty="0" smtClean="0">
                  <a:latin typeface="Arial Narrow" panose="020B0606020202030204" pitchFamily="34" charset="0"/>
                </a:rPr>
                <a:t>совещаний (достижение консенсуса)</a:t>
              </a:r>
              <a:endParaRPr lang="ru-RU" sz="1100" dirty="0">
                <a:latin typeface="Arial Narrow" panose="020B0606020202030204" pitchFamily="34" charset="0"/>
              </a:endParaRPr>
            </a:p>
          </p:txBody>
        </p:sp>
        <p:sp>
          <p:nvSpPr>
            <p:cNvPr id="11" name="Блок-схема: решение 10"/>
            <p:cNvSpPr/>
            <p:nvPr/>
          </p:nvSpPr>
          <p:spPr>
            <a:xfrm>
              <a:off x="3847050" y="4372253"/>
              <a:ext cx="2156573" cy="810918"/>
            </a:xfrm>
            <a:prstGeom prst="flowChartDecision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dirty="0" smtClean="0">
                  <a:latin typeface="Arial Narrow" panose="020B0606020202030204" pitchFamily="34" charset="0"/>
                </a:rPr>
                <a:t>Экспертиза в секретариате ТК/МТК418</a:t>
              </a:r>
              <a:endParaRPr lang="ru-RU" sz="1100" dirty="0">
                <a:latin typeface="Arial Narrow" panose="020B0606020202030204" pitchFamily="34" charset="0"/>
              </a:endParaRPr>
            </a:p>
          </p:txBody>
        </p:sp>
        <p:cxnSp>
          <p:nvCxnSpPr>
            <p:cNvPr id="12" name="Прямая со стрелкой 11"/>
            <p:cNvCxnSpPr>
              <a:endCxn id="6" idx="0"/>
            </p:cNvCxnSpPr>
            <p:nvPr/>
          </p:nvCxnSpPr>
          <p:spPr>
            <a:xfrm>
              <a:off x="2117123" y="1975614"/>
              <a:ext cx="0" cy="30176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>
              <a:stCxn id="6" idx="3"/>
              <a:endCxn id="10" idx="1"/>
            </p:cNvCxnSpPr>
            <p:nvPr/>
          </p:nvCxnSpPr>
          <p:spPr>
            <a:xfrm>
              <a:off x="3178387" y="2691428"/>
              <a:ext cx="1158037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>
              <a:stCxn id="6" idx="2"/>
            </p:cNvCxnSpPr>
            <p:nvPr/>
          </p:nvCxnSpPr>
          <p:spPr>
            <a:xfrm flipH="1">
              <a:off x="2117010" y="3105474"/>
              <a:ext cx="113" cy="231300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>
              <a:stCxn id="11" idx="2"/>
            </p:cNvCxnSpPr>
            <p:nvPr/>
          </p:nvCxnSpPr>
          <p:spPr>
            <a:xfrm>
              <a:off x="4925337" y="5183171"/>
              <a:ext cx="1" cy="23531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>
              <a:stCxn id="7" idx="2"/>
              <a:endCxn id="8" idx="0"/>
            </p:cNvCxnSpPr>
            <p:nvPr/>
          </p:nvCxnSpPr>
          <p:spPr>
            <a:xfrm>
              <a:off x="4499992" y="1239602"/>
              <a:ext cx="12250" cy="37597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3094358" y="2185745"/>
              <a:ext cx="127011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b="1" dirty="0" smtClean="0">
                  <a:latin typeface="Arial Narrow" panose="020B0606020202030204" pitchFamily="34" charset="0"/>
                </a:rPr>
                <a:t>Результат отрицательный</a:t>
              </a:r>
              <a:endParaRPr lang="ru-RU" sz="1050" b="1" dirty="0">
                <a:latin typeface="Arial Narrow" panose="020B060602020203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1159868" y="3404289"/>
              <a:ext cx="1151731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b="1" dirty="0" smtClean="0">
                  <a:latin typeface="Arial Narrow" panose="020B0606020202030204" pitchFamily="34" charset="0"/>
                </a:rPr>
                <a:t>Результат положительный</a:t>
              </a:r>
              <a:endParaRPr lang="ru-RU" sz="1050" b="1" dirty="0">
                <a:latin typeface="Arial Narrow" panose="020B0606020202030204" pitchFamily="34" charset="0"/>
              </a:endParaRPr>
            </a:p>
          </p:txBody>
        </p:sp>
        <p:sp>
          <p:nvSpPr>
            <p:cNvPr id="19" name="Блок-схема: процесс 18"/>
            <p:cNvSpPr/>
            <p:nvPr/>
          </p:nvSpPr>
          <p:spPr>
            <a:xfrm>
              <a:off x="4351875" y="3577625"/>
              <a:ext cx="1146925" cy="313889"/>
            </a:xfrm>
            <a:prstGeom prst="flowChartProcess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dirty="0">
                  <a:latin typeface="Arial Narrow" panose="020B0606020202030204" pitchFamily="34" charset="0"/>
                </a:rPr>
                <a:t>Доработка</a:t>
              </a:r>
            </a:p>
          </p:txBody>
        </p:sp>
        <p:cxnSp>
          <p:nvCxnSpPr>
            <p:cNvPr id="20" name="Прямая со стрелкой 19"/>
            <p:cNvCxnSpPr>
              <a:endCxn id="19" idx="0"/>
            </p:cNvCxnSpPr>
            <p:nvPr/>
          </p:nvCxnSpPr>
          <p:spPr>
            <a:xfrm>
              <a:off x="4925336" y="3153325"/>
              <a:ext cx="2" cy="4243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Соединительная линия уступом 21"/>
            <p:cNvCxnSpPr>
              <a:stCxn id="11" idx="3"/>
              <a:endCxn id="10" idx="3"/>
            </p:cNvCxnSpPr>
            <p:nvPr/>
          </p:nvCxnSpPr>
          <p:spPr>
            <a:xfrm flipH="1" flipV="1">
              <a:off x="5514247" y="2691428"/>
              <a:ext cx="489376" cy="2086284"/>
            </a:xfrm>
            <a:prstGeom prst="bentConnector3">
              <a:avLst>
                <a:gd name="adj1" fmla="val -46713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/>
            <p:cNvCxnSpPr>
              <a:stCxn id="19" idx="2"/>
              <a:endCxn id="11" idx="0"/>
            </p:cNvCxnSpPr>
            <p:nvPr/>
          </p:nvCxnSpPr>
          <p:spPr>
            <a:xfrm flipH="1">
              <a:off x="4925337" y="3891514"/>
              <a:ext cx="1" cy="480739"/>
            </a:xfrm>
            <a:prstGeom prst="straightConnector1">
              <a:avLst/>
            </a:prstGeom>
            <a:ln w="6350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534802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2477"/>
            <a:ext cx="8229600" cy="815930"/>
          </a:xfrm>
        </p:spPr>
        <p:txBody>
          <a:bodyPr>
            <a:normAutofit/>
          </a:bodyPr>
          <a:lstStyle/>
          <a:p>
            <a:r>
              <a:rPr lang="ru-RU" sz="3600" b="1" dirty="0">
                <a:cs typeface="Times New Roman" panose="02020603050405020304" pitchFamily="18" charset="0"/>
              </a:rPr>
              <a:t>Российская Федерация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19075"/>
            <a:ext cx="8229600" cy="4507089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>
                <a:cs typeface="Times New Roman" panose="02020603050405020304" pitchFamily="18" charset="0"/>
              </a:rPr>
              <a:t>152</a:t>
            </a:r>
            <a:r>
              <a:rPr lang="ru-RU" dirty="0">
                <a:cs typeface="Times New Roman" panose="02020603050405020304" pitchFamily="18" charset="0"/>
              </a:rPr>
              <a:t> стандарта, из них: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ru-RU" b="1" dirty="0" smtClean="0">
                <a:cs typeface="Times New Roman" panose="02020603050405020304" pitchFamily="18" charset="0"/>
              </a:rPr>
              <a:t>142 </a:t>
            </a:r>
            <a:r>
              <a:rPr lang="ru-RU" dirty="0">
                <a:cs typeface="Times New Roman" panose="02020603050405020304" pitchFamily="18" charset="0"/>
              </a:rPr>
              <a:t>приняты;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ru-RU" b="1" dirty="0">
                <a:cs typeface="Times New Roman" panose="02020603050405020304" pitchFamily="18" charset="0"/>
              </a:rPr>
              <a:t>9</a:t>
            </a:r>
            <a:r>
              <a:rPr lang="ru-RU" dirty="0" smtClean="0">
                <a:cs typeface="Times New Roman" panose="02020603050405020304" pitchFamily="18" charset="0"/>
              </a:rPr>
              <a:t> </a:t>
            </a:r>
            <a:r>
              <a:rPr lang="ru-RU" dirty="0">
                <a:cs typeface="Times New Roman" panose="02020603050405020304" pitchFamily="18" charset="0"/>
              </a:rPr>
              <a:t>включены в перечень на </a:t>
            </a:r>
            <a:r>
              <a:rPr lang="ru-RU" dirty="0" smtClean="0">
                <a:cs typeface="Times New Roman" panose="02020603050405020304" pitchFamily="18" charset="0"/>
              </a:rPr>
              <a:t>принятие (присвоены номера);</a:t>
            </a:r>
            <a:endParaRPr lang="ru-RU" dirty="0">
              <a:cs typeface="Times New Roman" panose="02020603050405020304" pitchFamily="18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ru-RU" b="1" dirty="0" smtClean="0">
                <a:cs typeface="Times New Roman" panose="02020603050405020304" pitchFamily="18" charset="0"/>
              </a:rPr>
              <a:t>1</a:t>
            </a:r>
            <a:r>
              <a:rPr lang="ru-RU" dirty="0" smtClean="0">
                <a:cs typeface="Times New Roman" panose="02020603050405020304" pitchFamily="18" charset="0"/>
              </a:rPr>
              <a:t> продлено голосование.</a:t>
            </a:r>
            <a:endParaRPr lang="ru-RU" dirty="0"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77100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39568"/>
            <a:ext cx="8229600" cy="5186596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cs typeface="Times New Roman" panose="02020603050405020304" pitchFamily="18" charset="0"/>
              </a:rPr>
              <a:t>Республика Беларусь</a:t>
            </a:r>
          </a:p>
          <a:p>
            <a:pPr marL="0" indent="0" algn="just">
              <a:buNone/>
            </a:pPr>
            <a:r>
              <a:rPr lang="ru-RU" b="1" dirty="0">
                <a:cs typeface="Times New Roman" panose="02020603050405020304" pitchFamily="18" charset="0"/>
              </a:rPr>
              <a:t>8</a:t>
            </a:r>
            <a:r>
              <a:rPr lang="ru-RU" dirty="0">
                <a:cs typeface="Times New Roman" panose="02020603050405020304" pitchFamily="18" charset="0"/>
              </a:rPr>
              <a:t> стандартов, из них: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ru-RU" b="1" dirty="0">
                <a:cs typeface="Times New Roman" panose="02020603050405020304" pitchFamily="18" charset="0"/>
              </a:rPr>
              <a:t>8</a:t>
            </a:r>
            <a:r>
              <a:rPr lang="ru-RU" dirty="0">
                <a:cs typeface="Times New Roman" panose="02020603050405020304" pitchFamily="18" charset="0"/>
              </a:rPr>
              <a:t> приняты.</a:t>
            </a:r>
          </a:p>
          <a:p>
            <a:pPr marL="0" indent="0" algn="just">
              <a:buNone/>
            </a:pPr>
            <a:endParaRPr lang="ru-RU" b="1" dirty="0"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>
                <a:cs typeface="Times New Roman" panose="02020603050405020304" pitchFamily="18" charset="0"/>
              </a:rPr>
              <a:t>Республика Казахстан</a:t>
            </a:r>
          </a:p>
          <a:p>
            <a:pPr marL="0" indent="0" algn="just">
              <a:buNone/>
            </a:pPr>
            <a:r>
              <a:rPr lang="ru-RU" b="1" dirty="0">
                <a:cs typeface="Times New Roman" panose="02020603050405020304" pitchFamily="18" charset="0"/>
              </a:rPr>
              <a:t>11 </a:t>
            </a:r>
            <a:r>
              <a:rPr lang="ru-RU" dirty="0">
                <a:cs typeface="Times New Roman" panose="02020603050405020304" pitchFamily="18" charset="0"/>
              </a:rPr>
              <a:t>стандартов, из них:</a:t>
            </a:r>
            <a:endParaRPr lang="ru-RU" b="1" dirty="0"/>
          </a:p>
          <a:p>
            <a:pPr algn="just">
              <a:buFont typeface="Courier New" panose="02070309020205020404" pitchFamily="49" charset="0"/>
              <a:buChar char="o"/>
            </a:pPr>
            <a:r>
              <a:rPr lang="ru-RU" b="1" dirty="0">
                <a:cs typeface="Times New Roman" panose="02020603050405020304" pitchFamily="18" charset="0"/>
              </a:rPr>
              <a:t>11 </a:t>
            </a:r>
            <a:r>
              <a:rPr lang="ru-RU" dirty="0">
                <a:cs typeface="Times New Roman" panose="02020603050405020304" pitchFamily="18" charset="0"/>
              </a:rPr>
              <a:t>размещены в АИС МГС на стадии «Голосование».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0764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14</a:t>
            </a:fld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72568" y="1006091"/>
            <a:ext cx="7956135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400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Конференция:</a:t>
            </a:r>
          </a:p>
          <a:p>
            <a:pPr algn="ctr">
              <a:spcAft>
                <a:spcPts val="600"/>
              </a:spcAft>
            </a:pPr>
            <a:r>
              <a:rPr lang="ru-RU" sz="2400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«ТЕХНИЧЕСКОЕ РЕГУЛИРОВАНИЕ </a:t>
            </a:r>
            <a:r>
              <a:rPr lang="ru-RU" sz="24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24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ДОРОЖНОМ ХОЗЯЙСТВЕ»</a:t>
            </a:r>
          </a:p>
          <a:p>
            <a:pPr algn="ctr">
              <a:spcAft>
                <a:spcPts val="600"/>
              </a:spcAft>
            </a:pPr>
            <a:r>
              <a:rPr lang="ru-RU" sz="2400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Тема:</a:t>
            </a:r>
          </a:p>
          <a:p>
            <a:pPr algn="ctr">
              <a:spcAft>
                <a:spcPts val="600"/>
              </a:spcAft>
            </a:pPr>
            <a:r>
              <a:rPr lang="ru-RU" sz="2400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«Программа по разработке межгосударственных стандартов, в результате применения, которых на добровольной основе обеспечивается соблюдения требований технического регламента Таможенного союза </a:t>
            </a:r>
            <a:br>
              <a:rPr lang="ru-RU" sz="2400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«Безопасность автомобильных дорог</a:t>
            </a:r>
            <a:r>
              <a:rPr lang="ru-RU" sz="24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»»</a:t>
            </a:r>
          </a:p>
          <a:p>
            <a:pPr algn="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Докладчик:</a:t>
            </a:r>
            <a:r>
              <a:rPr lang="ru-RU" sz="1600" dirty="0" smtClean="0"/>
              <a:t>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Член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секретариата ТК/МТК 418 «Дорожное хозяйство»</a:t>
            </a:r>
          </a:p>
          <a:p>
            <a:pPr algn="r"/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Галактионов Илья Александрович</a:t>
            </a:r>
          </a:p>
          <a:p>
            <a:pPr marL="1168400" indent="-1168400" algn="r"/>
            <a:r>
              <a:rPr lang="ru-RU" sz="16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Организатор: </a:t>
            </a:r>
            <a:r>
              <a:rPr lang="ru-RU" sz="1600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Государственная компания «</a:t>
            </a:r>
            <a:r>
              <a:rPr lang="ru-RU" sz="1600" dirty="0" err="1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Автодор</a:t>
            </a:r>
            <a:r>
              <a:rPr lang="ru-RU" sz="1600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»,</a:t>
            </a:r>
            <a:br>
              <a:rPr lang="ru-RU" sz="1600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600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ООО «</a:t>
            </a:r>
            <a:r>
              <a:rPr lang="ru-RU" sz="1600" dirty="0" err="1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Автодор</a:t>
            </a:r>
            <a:r>
              <a:rPr lang="ru-RU" sz="1600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-Инжиниринг» </a:t>
            </a:r>
            <a:r>
              <a:rPr lang="ru-RU" sz="16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</a:t>
            </a:r>
            <a:endParaRPr lang="ru-RU" sz="1600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1168400" indent="-1168400" algn="r"/>
            <a:r>
              <a:rPr lang="ru-RU" sz="16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Оператор </a:t>
            </a:r>
            <a:r>
              <a:rPr lang="ru-RU" sz="1600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мероприятия: </a:t>
            </a:r>
            <a:r>
              <a:rPr lang="ru-RU" sz="1600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ООО «Агентство «</a:t>
            </a:r>
            <a:r>
              <a:rPr lang="ru-RU" sz="1600" dirty="0" err="1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Прайм</a:t>
            </a:r>
            <a:r>
              <a:rPr lang="ru-RU" sz="1600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»</a:t>
            </a:r>
            <a:endParaRPr lang="ru-RU" sz="16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743439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2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8782" y="879267"/>
            <a:ext cx="836801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/>
              <a:t>Утверждение технического регламента  Таможенного союза «Безопасность автомобильных дорог»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15616" y="1336923"/>
            <a:ext cx="5544616" cy="1008112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cs typeface="Times New Roman" panose="02020603050405020304" pitchFamily="18" charset="0"/>
              </a:rPr>
              <a:t>Решение Комиссии Таможенного союза от 18 октября 2011 года №827 «О принятии технического регламента Таможенного союза «Безопасность автомобильных дорог»»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979712" y="3429000"/>
            <a:ext cx="6624736" cy="108012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Утвержден Перечень стандартов, в результате применения которых на добровольной основе обеспечивается соблюдение требований технического регламента Таможенного союза «Безопасность автомобильных дорог»  (</a:t>
            </a:r>
            <a:r>
              <a:rPr lang="ru-RU" sz="1400" dirty="0">
                <a:solidFill>
                  <a:schemeClr val="tx1"/>
                </a:solidFill>
                <a:cs typeface="Times New Roman" panose="02020603050405020304" pitchFamily="18" charset="0"/>
              </a:rPr>
              <a:t>Решение Коллегии Евразийской экономической </a:t>
            </a:r>
            <a:r>
              <a:rPr lang="ru-RU" sz="1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комиссии от </a:t>
            </a:r>
            <a:r>
              <a:rPr lang="ru-RU" sz="1400" dirty="0">
                <a:solidFill>
                  <a:schemeClr val="tx1"/>
                </a:solidFill>
                <a:cs typeface="Times New Roman" panose="02020603050405020304" pitchFamily="18" charset="0"/>
              </a:rPr>
              <a:t>18 сентября 2012 г. N 159</a:t>
            </a:r>
            <a:r>
              <a:rPr lang="ru-RU" sz="1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)</a:t>
            </a:r>
            <a:endParaRPr lang="ru-RU" sz="14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79712" y="2561059"/>
            <a:ext cx="6624736" cy="57606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Технический регламент Таможенного союза «Безопасность автомобильных дорог» вступает в силу с 15 февраля 2015 года</a:t>
            </a:r>
            <a:endParaRPr lang="ru-RU" sz="14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403648" y="2345035"/>
            <a:ext cx="0" cy="320820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1403648" y="5554352"/>
            <a:ext cx="57606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1403648" y="2849091"/>
            <a:ext cx="57606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403648" y="3969060"/>
            <a:ext cx="57606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979712" y="4714613"/>
            <a:ext cx="6624736" cy="1459683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1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Утвержден Перечень стандартов, содержащих правила и методы исследований (испытаний) и измерений, в том числе правила отбора образцов, необходимые для применения и исполнения требований технического регламента Таможенного союза «Безопасность автомобильных дорог» и осуществления оценки (подтверждения) соответствия </a:t>
            </a:r>
            <a:r>
              <a:rPr lang="ru-RU" sz="1400" dirty="0">
                <a:solidFill>
                  <a:schemeClr val="tx1"/>
                </a:solidFill>
                <a:cs typeface="Times New Roman" panose="02020603050405020304" pitchFamily="18" charset="0"/>
              </a:rPr>
              <a:t>продукции (Решение Коллегии Евразийской экономической комиссии от 18 сентября 2012 г. N 159)</a:t>
            </a:r>
          </a:p>
          <a:p>
            <a:pPr algn="ctr"/>
            <a:endParaRPr lang="ru-RU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609299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467544" y="922789"/>
            <a:ext cx="8229600" cy="5217952"/>
          </a:xfrm>
          <a:noFill/>
        </p:spPr>
        <p:txBody>
          <a:bodyPr>
            <a:normAutofit/>
          </a:bodyPr>
          <a:lstStyle/>
          <a:p>
            <a:pPr algn="just">
              <a:buFont typeface="Courier New" panose="02070309020205020404" pitchFamily="49" charset="0"/>
              <a:buChar char="o"/>
            </a:pPr>
            <a:r>
              <a:rPr lang="ru-RU" altLang="ru-RU" sz="1600" dirty="0">
                <a:cs typeface="Times New Roman" panose="02020603050405020304" pitchFamily="18" charset="0"/>
              </a:rPr>
              <a:t>Решение Комиссии Таможенного союза «О принятии технического регламента Таможенного союза «Безопасность автомобильных дорог» (с изменениями на 18 сентября 2012 года)» утверждает:</a:t>
            </a:r>
          </a:p>
          <a:p>
            <a:pPr lvl="1" algn="just">
              <a:buClr>
                <a:schemeClr val="accent3"/>
              </a:buClr>
            </a:pPr>
            <a:r>
              <a:rPr lang="ru-RU" altLang="ru-RU" sz="1600" b="1" dirty="0" smtClean="0">
                <a:cs typeface="Times New Roman" panose="02020603050405020304" pitchFamily="18" charset="0"/>
              </a:rPr>
              <a:t>перечень </a:t>
            </a:r>
            <a:r>
              <a:rPr lang="ru-RU" altLang="ru-RU" sz="1600" b="1" dirty="0">
                <a:cs typeface="Times New Roman" panose="02020603050405020304" pitchFamily="18" charset="0"/>
              </a:rPr>
              <a:t>стандартов</a:t>
            </a:r>
            <a:r>
              <a:rPr lang="ru-RU" altLang="ru-RU" sz="1600" dirty="0">
                <a:cs typeface="Times New Roman" panose="02020603050405020304" pitchFamily="18" charset="0"/>
              </a:rPr>
              <a:t>, в результате применения которых на добровольной основе обеспечивается соблюдение требований технического регламента Таможенного союза «Безопасность автомобильных дорог» (ТР ТС 014/2011), утвержденного Решением Комиссии Таможенного союза от 18 октября 2011 года № </a:t>
            </a:r>
            <a:r>
              <a:rPr lang="ru-RU" altLang="ru-RU" sz="1600" dirty="0" smtClean="0">
                <a:cs typeface="Times New Roman" panose="02020603050405020304" pitchFamily="18" charset="0"/>
              </a:rPr>
              <a:t>827</a:t>
            </a:r>
            <a:r>
              <a:rPr lang="ru-RU" altLang="ru-RU" sz="1600" dirty="0">
                <a:cs typeface="Times New Roman" panose="02020603050405020304" pitchFamily="18" charset="0"/>
              </a:rPr>
              <a:t>;</a:t>
            </a:r>
            <a:endParaRPr lang="ru-RU" altLang="ru-RU" sz="1600" dirty="0" smtClean="0">
              <a:cs typeface="Times New Roman" panose="02020603050405020304" pitchFamily="18" charset="0"/>
            </a:endParaRPr>
          </a:p>
          <a:p>
            <a:pPr lvl="1" algn="just">
              <a:buClr>
                <a:schemeClr val="accent3"/>
              </a:buClr>
            </a:pPr>
            <a:r>
              <a:rPr lang="ru-RU" altLang="ru-RU" sz="1600" b="1" dirty="0">
                <a:cs typeface="Times New Roman" panose="02020603050405020304" pitchFamily="18" charset="0"/>
              </a:rPr>
              <a:t>перечень стандартов</a:t>
            </a:r>
            <a:r>
              <a:rPr lang="ru-RU" altLang="ru-RU" sz="1600" dirty="0">
                <a:cs typeface="Times New Roman" panose="02020603050405020304" pitchFamily="18" charset="0"/>
              </a:rPr>
              <a:t>, содержащих правила и методы исследований (испытаний) и измерений, в том числе правила отбора образцов, необходимые для применения и исполнения требований технического регламента Таможенного союза «Безопасность автомобильных дорог» (ТР ТС 014/2011) и осуществления оценки (подтверждения) соответствия продукции, утвержденного Решением Комиссии Таможенного союза от 18 октября 2011 года № </a:t>
            </a:r>
            <a:r>
              <a:rPr lang="ru-RU" altLang="ru-RU" sz="1600" dirty="0" smtClean="0">
                <a:cs typeface="Times New Roman" panose="02020603050405020304" pitchFamily="18" charset="0"/>
              </a:rPr>
              <a:t>827.</a:t>
            </a:r>
            <a:endParaRPr lang="ru-RU" altLang="ru-RU" sz="1600" dirty="0">
              <a:cs typeface="Times New Roman" panose="02020603050405020304" pitchFamily="18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ru-RU" altLang="ru-RU" sz="1600" dirty="0" smtClean="0">
                <a:cs typeface="Times New Roman" panose="02020603050405020304" pitchFamily="18" charset="0"/>
              </a:rPr>
              <a:t>Данные </a:t>
            </a:r>
            <a:r>
              <a:rPr lang="ru-RU" altLang="ru-RU" sz="1600" dirty="0">
                <a:cs typeface="Times New Roman" panose="02020603050405020304" pitchFamily="18" charset="0"/>
              </a:rPr>
              <a:t>перечни включают в себя нормативно-технические документы государств-членов Таможенного союза: Республики Беларусь, Республики Казахстан и Российской Федерации. Данные документы разрозненны, не выдержаны в едином терминологическом стиле и не создают единую систему, формирующую нормативно-правовое облако обязательных требований в сфере действия ТР ТС 014/2011, а часть из этих документов уже давно морально устарела и не перекрывают всю область распространения технического регламента. 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9830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22121"/>
            <a:ext cx="8229600" cy="2030136"/>
          </a:xfrm>
        </p:spPr>
        <p:txBody>
          <a:bodyPr>
            <a:noAutofit/>
          </a:bodyPr>
          <a:lstStyle/>
          <a:p>
            <a:r>
              <a:rPr lang="ru-RU" sz="1400" b="1" dirty="0">
                <a:cs typeface="Times New Roman" panose="02020603050405020304" pitchFamily="18" charset="0"/>
              </a:rPr>
              <a:t>Программа по разработке межгосударственных стандартов, в результате применения которых на добровольной основе обеспечивается соблюдение требований технического регламента Таможенного союза «Безопасность автомобильных дорог» (ТР ТС 014/2011), а также межгосударственных стандартов, содержащих правила и методы исследований (испытаний) и измерений, в том числе правила отбора образцов, необходимые для применения и исполнения требований технического регламента Таможенного союза «Безопасность автомобильных дорог»</a:t>
            </a:r>
            <a:br>
              <a:rPr lang="ru-RU" sz="1400" b="1" dirty="0">
                <a:cs typeface="Times New Roman" panose="02020603050405020304" pitchFamily="18" charset="0"/>
              </a:rPr>
            </a:br>
            <a:r>
              <a:rPr lang="ru-RU" sz="1400" b="1" dirty="0">
                <a:cs typeface="Times New Roman" panose="02020603050405020304" pitchFamily="18" charset="0"/>
              </a:rPr>
              <a:t>(ТР ТС 014/2011) и осуществления оценки (подтверждения) соответствия продукции</a:t>
            </a:r>
            <a:br>
              <a:rPr lang="ru-RU" sz="1400" b="1" dirty="0">
                <a:cs typeface="Times New Roman" panose="02020603050405020304" pitchFamily="18" charset="0"/>
              </a:rPr>
            </a:br>
            <a:r>
              <a:rPr lang="ru-RU" sz="1400" b="1" dirty="0">
                <a:cs typeface="Times New Roman" panose="02020603050405020304" pitchFamily="18" charset="0"/>
              </a:rPr>
              <a:t>Решение Коллегии Евразийской экономической комиссии от 13 июня 2012 г. № 81</a:t>
            </a:r>
            <a:endParaRPr lang="ru-RU" sz="1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52925"/>
            <a:ext cx="8229600" cy="3173238"/>
          </a:xfrm>
        </p:spPr>
        <p:txBody>
          <a:bodyPr>
            <a:normAutofit fontScale="55000" lnSpcReduction="20000"/>
          </a:bodyPr>
          <a:lstStyle/>
          <a:p>
            <a:pPr marL="0" indent="536575" algn="just">
              <a:spcBef>
                <a:spcPts val="0"/>
              </a:spcBef>
              <a:buNone/>
            </a:pPr>
            <a:r>
              <a:rPr lang="ru-RU" dirty="0">
                <a:cs typeface="Times New Roman" panose="02020603050405020304" pitchFamily="18" charset="0"/>
              </a:rPr>
              <a:t>Программа состоит из </a:t>
            </a:r>
            <a:r>
              <a:rPr lang="ru-RU" b="1" dirty="0">
                <a:cs typeface="Times New Roman" panose="02020603050405020304" pitchFamily="18" charset="0"/>
              </a:rPr>
              <a:t>171</a:t>
            </a:r>
            <a:r>
              <a:rPr lang="ru-RU" dirty="0">
                <a:cs typeface="Times New Roman" panose="02020603050405020304" pitchFamily="18" charset="0"/>
              </a:rPr>
              <a:t> нормативного документа (111 позиций) с разбивкой их по статьям Технического регламента. Все нормативные документы Программы разделены по следующим объектам:</a:t>
            </a:r>
          </a:p>
          <a:p>
            <a:pPr marL="542925" indent="-3175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ru-RU" dirty="0">
                <a:cs typeface="Times New Roman" panose="02020603050405020304" pitchFamily="18" charset="0"/>
              </a:rPr>
              <a:t>	Изыскания автомобильных дорог;</a:t>
            </a:r>
          </a:p>
          <a:p>
            <a:pPr marL="542925" indent="-3175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ru-RU" dirty="0">
                <a:cs typeface="Times New Roman" panose="02020603050405020304" pitchFamily="18" charset="0"/>
              </a:rPr>
              <a:t>	Проектирование автомобильных дорог;</a:t>
            </a:r>
          </a:p>
          <a:p>
            <a:pPr marL="542925" indent="-3175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ru-RU" dirty="0">
                <a:cs typeface="Times New Roman" panose="02020603050405020304" pitchFamily="18" charset="0"/>
              </a:rPr>
              <a:t>	Строительство автомобильных дорог;</a:t>
            </a:r>
          </a:p>
          <a:p>
            <a:pPr marL="542925" indent="-3175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ru-RU" dirty="0">
                <a:cs typeface="Times New Roman" panose="02020603050405020304" pitchFamily="18" charset="0"/>
              </a:rPr>
              <a:t>	Эксплуатация автомобильных дорог;</a:t>
            </a:r>
          </a:p>
          <a:p>
            <a:pPr marL="542925" indent="-3175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ru-RU" dirty="0">
                <a:cs typeface="Times New Roman" panose="02020603050405020304" pitchFamily="18" charset="0"/>
              </a:rPr>
              <a:t>	Дорожно-строительные материалы и изделия;</a:t>
            </a:r>
          </a:p>
          <a:p>
            <a:pPr marL="542925" indent="-3175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ru-RU" dirty="0">
                <a:cs typeface="Times New Roman" panose="02020603050405020304" pitchFamily="18" charset="0"/>
              </a:rPr>
              <a:t>	Оценка соответствия. </a:t>
            </a:r>
          </a:p>
          <a:p>
            <a:pPr marL="0" indent="536575" algn="just">
              <a:spcBef>
                <a:spcPts val="0"/>
              </a:spcBef>
              <a:buNone/>
            </a:pPr>
            <a:r>
              <a:rPr lang="ru-RU" dirty="0">
                <a:cs typeface="Times New Roman" panose="02020603050405020304" pitchFamily="18" charset="0"/>
              </a:rPr>
              <a:t>В данной Программе исходными данными являются как нормативные документы Перечней стандартов к техническому регламенту, так и другие нормативные документы, в том числе зарубежные, касающиеся объектов технического регламента.</a:t>
            </a:r>
            <a:endParaRPr lang="ru-RU" sz="2000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1167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9257565"/>
              </p:ext>
            </p:extLst>
          </p:nvPr>
        </p:nvGraphicFramePr>
        <p:xfrm>
          <a:off x="457200" y="1415203"/>
          <a:ext cx="8229601" cy="3855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5021"/>
                <a:gridCol w="2264786"/>
                <a:gridCol w="1792407"/>
                <a:gridCol w="1007303"/>
                <a:gridCol w="1119226"/>
                <a:gridCol w="1650858"/>
              </a:tblGrid>
              <a:tr h="701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№</a:t>
                      </a:r>
                      <a:br>
                        <a:rPr lang="ru-RU" sz="1000" dirty="0">
                          <a:effectLst/>
                        </a:rPr>
                      </a:br>
                      <a:r>
                        <a:rPr lang="ru-RU" sz="1000" dirty="0">
                          <a:effectLst/>
                        </a:rPr>
                        <a:t>п/п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Наименование проекта стандарта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Ответственный за разработку и </a:t>
                      </a:r>
                      <a:r>
                        <a:rPr lang="ru-RU" sz="1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финансирование</a:t>
                      </a:r>
                    </a:p>
                  </a:txBody>
                  <a:tcPr marL="68580" marR="6858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Пункт ТР «</a:t>
                      </a:r>
                      <a:r>
                        <a:rPr lang="ru-RU" sz="1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БАД</a:t>
                      </a:r>
                      <a:r>
                        <a:rPr lang="ru-RU" sz="1000" dirty="0">
                          <a:effectLst/>
                        </a:rPr>
                        <a:t>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Организация проводящая экспертизу проектов ГОСТ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Исходные данные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/>
                    </a:solidFill>
                  </a:tcPr>
                </a:tc>
              </a:tr>
              <a:tr h="70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ГОСТ «Дороги автомобильные общего пользования. Геометрические элементы. Технические требования»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Комитет автомобильных дорог Министерства транспорта и коммуникаций республики Казахстан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Статья 3 п. 11.5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МТК 418 «Дорожное хозяйство»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ГОСТ Р 52399-2005;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СТ РК2025-2010;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СТ РК2067-2010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0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58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ГОСТ «Дороги автомобильные общего пользования. Опоры стационарного электрического освещения. Технические требования»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Департамент «</a:t>
                      </a:r>
                      <a:r>
                        <a:rPr lang="ru-RU" sz="1000" dirty="0" err="1">
                          <a:effectLst/>
                        </a:rPr>
                        <a:t>Белавтодора</a:t>
                      </a:r>
                      <a:r>
                        <a:rPr lang="ru-RU" sz="1000">
                          <a:effectLst/>
                        </a:rPr>
                        <a:t>» Министерства транспорта и коммуникаций Республики Беларусь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Приложение 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МТК 418 «Дорожное хозяйство»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ГОСТ 25458-82; 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ГОСТ 25459-82; 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СТ РК 1409-2005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71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ГОСТ «Дороги автомобильные общего пользования. Дорожные ограждения. Технические требования»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Департамент государственной политики в области дорожного хозяйства Министерства транспорта РФ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Статья 3 п. 11.4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МТК 418 «Дорожное хозяйство»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ГОСТ Р 52607-2006;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СТБ 1739-2007;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СТ РК 1278-2004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051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82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ГОСТ «Дороги автомобильные общего пользования. Изделия для дорожной разметки. Методы испытаний»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Департамент государственной политики в области дорожного хозяйства Министерства транспорта РФ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Статья 3 п. 13.5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МТК 418 «Дорожное хозяйство»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ГОСТ Р 53173-2008;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ГОСТ Р 54307-2011;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ГОСТ</a:t>
                      </a:r>
                      <a:r>
                        <a:rPr lang="en-US" sz="1000" dirty="0">
                          <a:effectLst/>
                        </a:rPr>
                        <a:t> </a:t>
                      </a:r>
                      <a:r>
                        <a:rPr lang="ru-RU" sz="1000" dirty="0">
                          <a:effectLst/>
                        </a:rPr>
                        <a:t>Р</a:t>
                      </a:r>
                      <a:r>
                        <a:rPr lang="en-US" sz="1000" dirty="0">
                          <a:effectLst/>
                        </a:rPr>
                        <a:t> </a:t>
                      </a:r>
                      <a:r>
                        <a:rPr lang="ru-RU" sz="1000" dirty="0">
                          <a:effectLst/>
                        </a:rPr>
                        <a:t>53171-2008;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EN 4123;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EN 1424;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EN 1871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2633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23458"/>
            <a:ext cx="8229600" cy="5102706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Courier New" panose="02070309020205020404" pitchFamily="49" charset="0"/>
              <a:buChar char="o"/>
            </a:pPr>
            <a:r>
              <a:rPr lang="ru-RU" dirty="0">
                <a:cs typeface="Times New Roman" panose="02020603050405020304" pitchFamily="18" charset="0"/>
              </a:rPr>
              <a:t>Ответственной Стороной за финансирование и разработку </a:t>
            </a:r>
            <a:r>
              <a:rPr lang="ru-RU" b="1" dirty="0">
                <a:cs typeface="Times New Roman" panose="02020603050405020304" pitchFamily="18" charset="0"/>
              </a:rPr>
              <a:t>8 </a:t>
            </a:r>
            <a:r>
              <a:rPr lang="ru-RU" dirty="0">
                <a:cs typeface="Times New Roman" panose="02020603050405020304" pitchFamily="18" charset="0"/>
              </a:rPr>
              <a:t>межгосударственных стандартов является </a:t>
            </a:r>
            <a:r>
              <a:rPr lang="ru-RU" b="1" dirty="0">
                <a:cs typeface="Times New Roman" panose="02020603050405020304" pitchFamily="18" charset="0"/>
              </a:rPr>
              <a:t>Республика Беларусь</a:t>
            </a:r>
            <a:r>
              <a:rPr lang="ru-RU" dirty="0">
                <a:cs typeface="Times New Roman" panose="02020603050405020304" pitchFamily="18" charset="0"/>
              </a:rPr>
              <a:t>;</a:t>
            </a:r>
            <a:endParaRPr lang="en-US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>
              <a:cs typeface="Times New Roman" panose="02020603050405020304" pitchFamily="18" charset="0"/>
            </a:endParaRPr>
          </a:p>
          <a:p>
            <a:pPr algn="just">
              <a:buSzPct val="100000"/>
              <a:buFont typeface="Courier New" panose="02070309020205020404" pitchFamily="49" charset="0"/>
              <a:buChar char="o"/>
            </a:pPr>
            <a:r>
              <a:rPr lang="ru-RU" dirty="0">
                <a:cs typeface="Times New Roman" panose="02020603050405020304" pitchFamily="18" charset="0"/>
              </a:rPr>
              <a:t>Ответственной Стороной за финансирование и разработку </a:t>
            </a:r>
            <a:r>
              <a:rPr lang="ru-RU" b="1" dirty="0">
                <a:cs typeface="Times New Roman" panose="02020603050405020304" pitchFamily="18" charset="0"/>
              </a:rPr>
              <a:t>11</a:t>
            </a:r>
            <a:r>
              <a:rPr lang="ru-RU" dirty="0">
                <a:cs typeface="Times New Roman" panose="02020603050405020304" pitchFamily="18" charset="0"/>
              </a:rPr>
              <a:t> межгосударственных стандартов является </a:t>
            </a:r>
            <a:r>
              <a:rPr lang="ru-RU" b="1" dirty="0">
                <a:cs typeface="Times New Roman" panose="02020603050405020304" pitchFamily="18" charset="0"/>
              </a:rPr>
              <a:t>Республикой Казахстан</a:t>
            </a:r>
            <a:r>
              <a:rPr lang="ru-RU" dirty="0">
                <a:cs typeface="Times New Roman" panose="02020603050405020304" pitchFamily="18" charset="0"/>
              </a:rPr>
              <a:t>;</a:t>
            </a:r>
            <a:endParaRPr lang="en-US" dirty="0">
              <a:cs typeface="Times New Roman" panose="02020603050405020304" pitchFamily="18" charset="0"/>
            </a:endParaRPr>
          </a:p>
          <a:p>
            <a:pPr marL="0" indent="0" algn="just">
              <a:buSzPct val="100000"/>
              <a:buNone/>
            </a:pPr>
            <a:endParaRPr lang="ru-RU" dirty="0">
              <a:cs typeface="Times New Roman" panose="02020603050405020304" pitchFamily="18" charset="0"/>
            </a:endParaRPr>
          </a:p>
          <a:p>
            <a:pPr algn="just">
              <a:buSzPct val="100000"/>
              <a:buFont typeface="Courier New" panose="02070309020205020404" pitchFamily="49" charset="0"/>
              <a:buChar char="o"/>
            </a:pPr>
            <a:r>
              <a:rPr lang="ru-RU" dirty="0">
                <a:cs typeface="Times New Roman" panose="02020603050405020304" pitchFamily="18" charset="0"/>
              </a:rPr>
              <a:t>Ответственной Стороной за финансирование и разработку </a:t>
            </a:r>
            <a:r>
              <a:rPr lang="ru-RU" b="1" dirty="0">
                <a:cs typeface="Times New Roman" panose="02020603050405020304" pitchFamily="18" charset="0"/>
              </a:rPr>
              <a:t>152</a:t>
            </a:r>
            <a:r>
              <a:rPr lang="ru-RU" dirty="0">
                <a:cs typeface="Times New Roman" panose="02020603050405020304" pitchFamily="18" charset="0"/>
              </a:rPr>
              <a:t> межгосударственных стандартов является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ru-RU" b="1" dirty="0">
                <a:cs typeface="Times New Roman" panose="02020603050405020304" pitchFamily="18" charset="0"/>
              </a:rPr>
              <a:t>Российская  Федерация</a:t>
            </a:r>
            <a:r>
              <a:rPr lang="ru-RU" dirty="0">
                <a:cs typeface="Times New Roman" panose="02020603050405020304" pitchFamily="18" charset="0"/>
              </a:rPr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204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12202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prstClr val="black"/>
                </a:solidFill>
                <a:cs typeface="Times New Roman" panose="02020603050405020304" pitchFamily="18" charset="0"/>
              </a:rPr>
              <a:t>Все позиции (стандарты) разбиты и закреплены за соответствующими Рабочими группами созданными Приказом №1 по МТК 418: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55202"/>
            <a:ext cx="8229600" cy="4070961"/>
          </a:xfrm>
        </p:spPr>
        <p:txBody>
          <a:bodyPr>
            <a:normAutofit fontScale="85000" lnSpcReduction="10000"/>
          </a:bodyPr>
          <a:lstStyle/>
          <a:p>
            <a:pPr lvl="0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ru-RU" dirty="0">
                <a:latin typeface="+mj-lt"/>
                <a:cs typeface="Times New Roman" panose="02020603050405020304" pitchFamily="18" charset="0"/>
              </a:rPr>
              <a:t>№1 «Проектирование автомобильных дорог» - </a:t>
            </a:r>
            <a:r>
              <a:rPr lang="ru-RU" b="1" dirty="0">
                <a:latin typeface="+mj-lt"/>
                <a:cs typeface="Times New Roman" panose="02020603050405020304" pitchFamily="18" charset="0"/>
              </a:rPr>
              <a:t>18</a:t>
            </a:r>
            <a:r>
              <a:rPr lang="ru-RU" dirty="0">
                <a:latin typeface="+mj-lt"/>
                <a:cs typeface="Times New Roman" panose="02020603050405020304" pitchFamily="18" charset="0"/>
              </a:rPr>
              <a:t> стандартов;</a:t>
            </a:r>
          </a:p>
          <a:p>
            <a:pPr lvl="0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ru-RU" dirty="0">
                <a:latin typeface="+mj-lt"/>
                <a:cs typeface="Times New Roman" panose="02020603050405020304" pitchFamily="18" charset="0"/>
              </a:rPr>
              <a:t>№2 «Искусственные сооружения» - </a:t>
            </a:r>
            <a:r>
              <a:rPr lang="ru-RU" b="1" dirty="0">
                <a:latin typeface="+mj-lt"/>
                <a:cs typeface="Times New Roman" panose="02020603050405020304" pitchFamily="18" charset="0"/>
              </a:rPr>
              <a:t>11</a:t>
            </a:r>
            <a:r>
              <a:rPr lang="ru-RU" dirty="0">
                <a:latin typeface="+mj-lt"/>
                <a:cs typeface="Times New Roman" panose="02020603050405020304" pitchFamily="18" charset="0"/>
              </a:rPr>
              <a:t> стандартов;</a:t>
            </a:r>
          </a:p>
          <a:p>
            <a:pPr lvl="0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ru-RU" dirty="0">
                <a:latin typeface="+mj-lt"/>
                <a:cs typeface="Times New Roman" panose="02020603050405020304" pitchFamily="18" charset="0"/>
              </a:rPr>
              <a:t>№3 «Дорожно-строительные материалы» - </a:t>
            </a:r>
            <a:r>
              <a:rPr lang="ru-RU" b="1" dirty="0">
                <a:latin typeface="+mj-lt"/>
                <a:cs typeface="Times New Roman" panose="02020603050405020304" pitchFamily="18" charset="0"/>
              </a:rPr>
              <a:t>86</a:t>
            </a:r>
            <a:r>
              <a:rPr lang="ru-RU" dirty="0">
                <a:latin typeface="+mj-lt"/>
                <a:cs typeface="Times New Roman" panose="02020603050405020304" pitchFamily="18" charset="0"/>
              </a:rPr>
              <a:t> стандартов;</a:t>
            </a:r>
          </a:p>
          <a:p>
            <a:pPr lvl="0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ru-RU" dirty="0">
                <a:latin typeface="+mj-lt"/>
                <a:cs typeface="Times New Roman" panose="02020603050405020304" pitchFamily="18" charset="0"/>
              </a:rPr>
              <a:t>№4 «Технические средства организации дорожного движения и элементы обустройства» - </a:t>
            </a:r>
            <a:r>
              <a:rPr lang="ru-RU" b="1" dirty="0">
                <a:latin typeface="+mj-lt"/>
                <a:cs typeface="Times New Roman" panose="02020603050405020304" pitchFamily="18" charset="0"/>
              </a:rPr>
              <a:t>39</a:t>
            </a:r>
            <a:r>
              <a:rPr lang="ru-RU" dirty="0">
                <a:latin typeface="+mj-lt"/>
                <a:cs typeface="Times New Roman" panose="02020603050405020304" pitchFamily="18" charset="0"/>
              </a:rPr>
              <a:t> стандартов;</a:t>
            </a:r>
          </a:p>
          <a:p>
            <a:pPr lvl="0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ru-RU" dirty="0">
                <a:latin typeface="+mj-lt"/>
                <a:cs typeface="Times New Roman" panose="02020603050405020304" pitchFamily="18" charset="0"/>
              </a:rPr>
              <a:t>№5 «Транспортно-эксплуатационное состояние автомобильных дорог» - </a:t>
            </a:r>
            <a:r>
              <a:rPr lang="ru-RU" b="1" dirty="0">
                <a:latin typeface="+mj-lt"/>
                <a:cs typeface="Times New Roman" panose="02020603050405020304" pitchFamily="18" charset="0"/>
              </a:rPr>
              <a:t>17</a:t>
            </a:r>
            <a:r>
              <a:rPr lang="ru-RU" dirty="0">
                <a:latin typeface="+mj-lt"/>
                <a:cs typeface="Times New Roman" panose="02020603050405020304" pitchFamily="18" charset="0"/>
              </a:rPr>
              <a:t> стандартов.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176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22120"/>
            <a:ext cx="8229600" cy="1191237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Расширенная процедура разработки межгосударственных стандартов входящих в Программу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64360"/>
            <a:ext cx="8229600" cy="3961804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Секретариатом ТК/МТК418 «Дорожное хозяйство» на основе ГОСТ 1.2-2009 и ГОСТ Р 1.8-2011 была разработана расширенная процедура (более 60 мероприятий) позволяющая обеспечить: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вовлечение наибольшего количества заинтересованных сторон в публичное обсуждение на всех этапах разработки ГОСТ;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проведение различных экспертиз  </a:t>
            </a:r>
            <a:r>
              <a:rPr lang="ru-RU" dirty="0"/>
              <a:t>на всех этапах разработки ГОСТ</a:t>
            </a:r>
            <a:r>
              <a:rPr lang="ru-RU" dirty="0" smtClean="0"/>
              <a:t>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/>
              <a:t>с</a:t>
            </a:r>
            <a:r>
              <a:rPr lang="ru-RU" dirty="0" smtClean="0"/>
              <a:t>воевременное проведение согласительных мероприятий;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проведение мониторинга реализации Программы.</a:t>
            </a:r>
          </a:p>
          <a:p>
            <a:pPr marL="514350" indent="-514350" algn="just">
              <a:buFont typeface="+mj-lt"/>
              <a:buAutoNum type="arabicPeriod"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В результате реализации расширенной процедуры удалось достигнуть: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сокращение </a:t>
            </a:r>
            <a:r>
              <a:rPr lang="ru-RU" dirty="0"/>
              <a:t>сроков разработки ГОСТ</a:t>
            </a:r>
            <a:r>
              <a:rPr lang="ru-RU" dirty="0" smtClean="0"/>
              <a:t>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повышение качества ГОСТ.</a:t>
            </a:r>
          </a:p>
          <a:p>
            <a:pPr marL="514350" indent="-514350" algn="just">
              <a:buFont typeface="+mj-lt"/>
              <a:buAutoNum type="arabicPeriod"/>
            </a:pPr>
            <a:endParaRPr lang="ru-RU" dirty="0"/>
          </a:p>
          <a:p>
            <a:pPr marL="514350" indent="-514350" algn="just">
              <a:buFont typeface="+mj-lt"/>
              <a:buAutoNum type="arabicPeriod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5375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9</a:t>
            </a:fld>
            <a:endParaRPr lang="ru-RU" dirty="0"/>
          </a:p>
        </p:txBody>
      </p:sp>
      <p:grpSp>
        <p:nvGrpSpPr>
          <p:cNvPr id="26" name="Группа 25"/>
          <p:cNvGrpSpPr/>
          <p:nvPr/>
        </p:nvGrpSpPr>
        <p:grpSpPr>
          <a:xfrm>
            <a:off x="438889" y="1062048"/>
            <a:ext cx="8247911" cy="4390795"/>
            <a:chOff x="438889" y="978158"/>
            <a:chExt cx="8247911" cy="4390795"/>
          </a:xfrm>
        </p:grpSpPr>
        <p:sp>
          <p:nvSpPr>
            <p:cNvPr id="6" name="Блок-схема: решение 5"/>
            <p:cNvSpPr/>
            <p:nvPr/>
          </p:nvSpPr>
          <p:spPr>
            <a:xfrm>
              <a:off x="438889" y="2384839"/>
              <a:ext cx="2213197" cy="1015192"/>
            </a:xfrm>
            <a:prstGeom prst="flowChartDecision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dirty="0">
                  <a:latin typeface="Arial Narrow" panose="020B0606020202030204" pitchFamily="34" charset="0"/>
                </a:rPr>
                <a:t>Экспертиза в </a:t>
              </a:r>
              <a:r>
                <a:rPr lang="ru-RU" sz="1100" dirty="0" smtClean="0">
                  <a:latin typeface="Arial Narrow" panose="020B0606020202030204" pitchFamily="34" charset="0"/>
                </a:rPr>
                <a:t>ТК/МТК418</a:t>
              </a:r>
              <a:endParaRPr lang="ru-RU" sz="1100" dirty="0">
                <a:latin typeface="Arial Narrow" panose="020B0606020202030204" pitchFamily="34" charset="0"/>
              </a:endParaRPr>
            </a:p>
          </p:txBody>
        </p:sp>
        <p:sp>
          <p:nvSpPr>
            <p:cNvPr id="7" name="Блок-схема: процесс 6"/>
            <p:cNvSpPr/>
            <p:nvPr/>
          </p:nvSpPr>
          <p:spPr>
            <a:xfrm>
              <a:off x="1393591" y="978158"/>
              <a:ext cx="6870190" cy="441388"/>
            </a:xfrm>
            <a:prstGeom prst="flowChartProcess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dirty="0" smtClean="0">
                  <a:latin typeface="Arial Narrow" panose="020B0606020202030204" pitchFamily="34" charset="0"/>
                </a:rPr>
                <a:t>Разработка первой редакции проекта ГОСТ и направление в секретариат ТК/МТК418</a:t>
              </a:r>
              <a:endParaRPr lang="ru-RU" sz="1100" dirty="0">
                <a:latin typeface="Arial Narrow" panose="020B0606020202030204" pitchFamily="34" charset="0"/>
              </a:endParaRPr>
            </a:p>
          </p:txBody>
        </p:sp>
        <p:sp>
          <p:nvSpPr>
            <p:cNvPr id="8" name="Блок-схема: процесс 7"/>
            <p:cNvSpPr/>
            <p:nvPr/>
          </p:nvSpPr>
          <p:spPr>
            <a:xfrm>
              <a:off x="1404540" y="1641700"/>
              <a:ext cx="6870190" cy="441388"/>
            </a:xfrm>
            <a:prstGeom prst="flowChartProcess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dirty="0" smtClean="0">
                  <a:latin typeface="Arial Narrow" panose="020B0606020202030204" pitchFamily="34" charset="0"/>
                </a:rPr>
                <a:t>Регистрация документа, организация экспертизы в ТК418 и в соответствующих рабочих группах. </a:t>
              </a:r>
            </a:p>
            <a:p>
              <a:pPr algn="ctr"/>
              <a:r>
                <a:rPr lang="ru-RU" sz="1100" dirty="0" smtClean="0">
                  <a:latin typeface="Arial Narrow" panose="020B0606020202030204" pitchFamily="34" charset="0"/>
                </a:rPr>
                <a:t>Размещение в АИС МГС на стадию «Рассмотрение»</a:t>
              </a:r>
              <a:endParaRPr lang="ru-RU" sz="1100" dirty="0">
                <a:latin typeface="Arial Narrow" panose="020B0606020202030204" pitchFamily="34" charset="0"/>
              </a:endParaRPr>
            </a:p>
          </p:txBody>
        </p:sp>
        <p:sp>
          <p:nvSpPr>
            <p:cNvPr id="9" name="Блок-схема: процесс 8"/>
            <p:cNvSpPr/>
            <p:nvPr/>
          </p:nvSpPr>
          <p:spPr>
            <a:xfrm>
              <a:off x="1373889" y="4927565"/>
              <a:ext cx="6870191" cy="441388"/>
            </a:xfrm>
            <a:prstGeom prst="flowChartProcess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dirty="0" smtClean="0">
                  <a:latin typeface="Arial Narrow" panose="020B0606020202030204" pitchFamily="34" charset="0"/>
                </a:rPr>
                <a:t>Разработка окончательной редакции проекта ГОСТ и направление в секретариат ТК/МТК418</a:t>
              </a:r>
              <a:endParaRPr lang="ru-RU" sz="1100" dirty="0">
                <a:latin typeface="Arial Narrow" panose="020B0606020202030204" pitchFamily="34" charset="0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7353274" y="2699571"/>
              <a:ext cx="1333526" cy="1677274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dirty="0">
                  <a:latin typeface="Arial Narrow" panose="020B0606020202030204" pitchFamily="34" charset="0"/>
                </a:rPr>
                <a:t>Проведение согласительных </a:t>
              </a:r>
              <a:r>
                <a:rPr lang="ru-RU" sz="1100" dirty="0" smtClean="0">
                  <a:latin typeface="Arial Narrow" panose="020B0606020202030204" pitchFamily="34" charset="0"/>
                </a:rPr>
                <a:t>совещаний (достижение консенсуса)</a:t>
              </a:r>
              <a:endParaRPr lang="ru-RU" sz="1100" dirty="0">
                <a:latin typeface="Arial Narrow" panose="020B0606020202030204" pitchFamily="34" charset="0"/>
              </a:endParaRPr>
            </a:p>
          </p:txBody>
        </p:sp>
        <p:sp>
          <p:nvSpPr>
            <p:cNvPr id="11" name="Блок-схема: решение 10"/>
            <p:cNvSpPr/>
            <p:nvPr/>
          </p:nvSpPr>
          <p:spPr>
            <a:xfrm>
              <a:off x="2449942" y="3073736"/>
              <a:ext cx="2359041" cy="1147609"/>
            </a:xfrm>
            <a:prstGeom prst="flowChartDecision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dirty="0">
                  <a:latin typeface="Arial Narrow" panose="020B0606020202030204" pitchFamily="34" charset="0"/>
                </a:rPr>
                <a:t>Экспертиза в </a:t>
              </a:r>
              <a:r>
                <a:rPr lang="ru-RU" sz="1100" dirty="0" smtClean="0">
                  <a:latin typeface="Arial Narrow" panose="020B0606020202030204" pitchFamily="34" charset="0"/>
                </a:rPr>
                <a:t>соответствую-щей рабочей группе</a:t>
              </a:r>
              <a:endParaRPr lang="ru-RU" sz="1100" dirty="0">
                <a:latin typeface="Arial Narrow" panose="020B0606020202030204" pitchFamily="34" charset="0"/>
              </a:endParaRPr>
            </a:p>
          </p:txBody>
        </p:sp>
        <p:sp>
          <p:nvSpPr>
            <p:cNvPr id="12" name="Блок-схема: решение 11"/>
            <p:cNvSpPr/>
            <p:nvPr/>
          </p:nvSpPr>
          <p:spPr>
            <a:xfrm>
              <a:off x="4704526" y="3749206"/>
              <a:ext cx="2248696" cy="994138"/>
            </a:xfrm>
            <a:prstGeom prst="flowChartDecision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00" dirty="0" smtClean="0">
                  <a:latin typeface="Arial Narrow" panose="020B0606020202030204" pitchFamily="34" charset="0"/>
                </a:rPr>
                <a:t>Рассмотрение в АИС МГС</a:t>
              </a:r>
              <a:endParaRPr lang="ru-RU" sz="1100" dirty="0">
                <a:latin typeface="Arial Narrow" panose="020B0606020202030204" pitchFamily="34" charset="0"/>
              </a:endParaRPr>
            </a:p>
          </p:txBody>
        </p:sp>
        <p:cxnSp>
          <p:nvCxnSpPr>
            <p:cNvPr id="13" name="Прямая со стрелкой 12"/>
            <p:cNvCxnSpPr/>
            <p:nvPr/>
          </p:nvCxnSpPr>
          <p:spPr>
            <a:xfrm>
              <a:off x="1545369" y="2083088"/>
              <a:ext cx="0" cy="30897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 flipV="1">
              <a:off x="2613507" y="2891808"/>
              <a:ext cx="4739766" cy="62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>
              <a:endCxn id="11" idx="0"/>
            </p:cNvCxnSpPr>
            <p:nvPr/>
          </p:nvCxnSpPr>
          <p:spPr>
            <a:xfrm>
              <a:off x="3629463" y="2083088"/>
              <a:ext cx="0" cy="9906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>
              <a:stCxn id="6" idx="2"/>
            </p:cNvCxnSpPr>
            <p:nvPr/>
          </p:nvCxnSpPr>
          <p:spPr>
            <a:xfrm flipH="1">
              <a:off x="1545369" y="3400031"/>
              <a:ext cx="118" cy="152753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>
              <a:stCxn id="11" idx="2"/>
            </p:cNvCxnSpPr>
            <p:nvPr/>
          </p:nvCxnSpPr>
          <p:spPr>
            <a:xfrm>
              <a:off x="3629463" y="4221344"/>
              <a:ext cx="0" cy="70622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>
              <a:stCxn id="12" idx="3"/>
            </p:cNvCxnSpPr>
            <p:nvPr/>
          </p:nvCxnSpPr>
          <p:spPr>
            <a:xfrm>
              <a:off x="6953222" y="4246275"/>
              <a:ext cx="373335" cy="552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>
              <a:stCxn id="11" idx="3"/>
            </p:cNvCxnSpPr>
            <p:nvPr/>
          </p:nvCxnSpPr>
          <p:spPr>
            <a:xfrm>
              <a:off x="4808983" y="3647540"/>
              <a:ext cx="2517574" cy="75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>
              <a:endCxn id="12" idx="0"/>
            </p:cNvCxnSpPr>
            <p:nvPr/>
          </p:nvCxnSpPr>
          <p:spPr>
            <a:xfrm>
              <a:off x="5828874" y="2083088"/>
              <a:ext cx="0" cy="166611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>
              <a:stCxn id="12" idx="2"/>
            </p:cNvCxnSpPr>
            <p:nvPr/>
          </p:nvCxnSpPr>
          <p:spPr>
            <a:xfrm>
              <a:off x="5828874" y="4743344"/>
              <a:ext cx="0" cy="18012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>
              <a:stCxn id="7" idx="2"/>
              <a:endCxn id="8" idx="0"/>
            </p:cNvCxnSpPr>
            <p:nvPr/>
          </p:nvCxnSpPr>
          <p:spPr>
            <a:xfrm>
              <a:off x="4828686" y="1419546"/>
              <a:ext cx="10949" cy="22215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3659472" y="2412684"/>
              <a:ext cx="1323918" cy="509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050" b="1" dirty="0" smtClean="0">
                  <a:latin typeface="Arial Narrow" panose="020B0606020202030204" pitchFamily="34" charset="0"/>
                </a:rPr>
                <a:t>Результат отрицательный</a:t>
              </a:r>
              <a:endParaRPr lang="ru-RU" sz="1050" b="1" dirty="0">
                <a:latin typeface="Arial Narrow" panose="020B060602020203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465943" y="3920825"/>
              <a:ext cx="1411955" cy="4776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050" b="1" dirty="0" smtClean="0">
                  <a:latin typeface="Arial Narrow" panose="020B0606020202030204" pitchFamily="34" charset="0"/>
                </a:rPr>
                <a:t>Результат положительный</a:t>
              </a:r>
              <a:endParaRPr lang="ru-RU" sz="1050" b="1" dirty="0">
                <a:latin typeface="Arial Narrow" panose="020B0606020202030204" pitchFamily="34" charset="0"/>
              </a:endParaRPr>
            </a:p>
          </p:txBody>
        </p:sp>
        <p:cxnSp>
          <p:nvCxnSpPr>
            <p:cNvPr id="25" name="Прямая со стрелкой 24"/>
            <p:cNvCxnSpPr/>
            <p:nvPr/>
          </p:nvCxnSpPr>
          <p:spPr>
            <a:xfrm>
              <a:off x="8020037" y="4378305"/>
              <a:ext cx="0" cy="54516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384606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4724</TotalTime>
  <Words>1042</Words>
  <Application>Microsoft Macintosh PowerPoint</Application>
  <PresentationFormat>Экран (4:3)</PresentationFormat>
  <Paragraphs>151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Программа по разработке межгосударственных стандартов, в результате применения которых на добровольной основе обеспечивается соблюдение требований технического регламента Таможенного союза «Безопасность автомобильных дорог» (ТР ТС 014/2011), а также межгосударственных стандартов, содержащих правила и методы исследований (испытаний) и измерений, в том числе правила отбора образцов, необходимые для применения и исполнения требований технического регламента Таможенного союза «Безопасность автомобильных дорог» (ТР ТС 014/2011) и осуществления оценки (подтверждения) соответствия продукции Решение Коллегии Евразийской экономической комиссии от 13 июня 2012 г. № 81</vt:lpstr>
      <vt:lpstr>Презентация PowerPoint</vt:lpstr>
      <vt:lpstr>Презентация PowerPoint</vt:lpstr>
      <vt:lpstr>Все позиции (стандарты) разбиты и закреплены за соответствующими Рабочими группами созданными Приказом №1 по МТК 418:</vt:lpstr>
      <vt:lpstr>Расширенная процедура разработки межгосударственных стандартов входящих в Программу</vt:lpstr>
      <vt:lpstr>Презентация PowerPoint</vt:lpstr>
      <vt:lpstr>Презентация PowerPoint</vt:lpstr>
      <vt:lpstr>Презентация PowerPoint</vt:lpstr>
      <vt:lpstr>Российская Федерация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тенденциях в развитии нормативной базы органических вяжущих материалов</dc:title>
  <dc:creator>Алексей Бунчик</dc:creator>
  <cp:lastModifiedBy>MIKHAIL</cp:lastModifiedBy>
  <cp:revision>144</cp:revision>
  <cp:lastPrinted>2014-12-16T13:22:25Z</cp:lastPrinted>
  <dcterms:created xsi:type="dcterms:W3CDTF">2014-04-09T13:39:40Z</dcterms:created>
  <dcterms:modified xsi:type="dcterms:W3CDTF">2014-12-17T15:35:38Z</dcterms:modified>
</cp:coreProperties>
</file>