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9" r:id="rId4"/>
    <p:sldId id="260" r:id="rId5"/>
    <p:sldId id="261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</p:sldIdLst>
  <p:sldSz cx="9144000" cy="6858000" type="screen4x3"/>
  <p:notesSz cx="6797675" cy="9872663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3D37"/>
    <a:srgbClr val="F4D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585" autoAdjust="0"/>
  </p:normalViewPr>
  <p:slideViewPr>
    <p:cSldViewPr snapToGrid="0" snapToObjects="1">
      <p:cViewPr>
        <p:scale>
          <a:sx n="100" d="100"/>
          <a:sy n="100" d="100"/>
        </p:scale>
        <p:origin x="-1784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3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AD4E1-55A3-47BE-A2DC-99E0AAED5CD4}" type="datetimeFigureOut">
              <a:rPr lang="ru-RU" smtClean="0"/>
              <a:pPr/>
              <a:t>17.12.14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3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A1394-8DAD-4306-A8DC-7DE4D7EF79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943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A1394-8DAD-4306-A8DC-7DE4D7EF790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497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24F74-966C-4927-A5FF-005917CC086D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779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1331-BCE2-4F21-8F0C-FF52F965EF41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744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DC4B1-FC37-4F6B-894D-D170CCE80969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800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28EF-CF3F-47E7-A642-2A84B0679A25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325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CD1EE-6DEA-4EF4-BB49-4B0008AC2671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351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01AB6-B63E-4570-8BFA-134E6F8528B2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474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ECE5-1F26-4692-9C6F-FE004E5F9522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192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8FE9E-C63D-4E22-8302-BB6F1B630A39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369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FC913-C604-476C-9A77-DBDAE9FB8EB3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253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F736-52E6-4067-BE55-825259FDEDF6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955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D0218-344C-4A8C-80A6-0B290BB8B5B3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892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BFEB1-500D-4CDC-84A0-176DA9B80CB5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812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010" y="722827"/>
            <a:ext cx="8813258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0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Межгосударственные стандарты, в результате применения которых на добровольной основе обеспечивается соблюдение требований технического регламента Таможенного союза «Безопасность автомобильных дорог»</a:t>
            </a:r>
          </a:p>
          <a:p>
            <a:pPr algn="ctr"/>
            <a:r>
              <a:rPr lang="ru-RU" sz="20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(ТР ТС 014/2011), основные изменения в нормативно-технической базе. </a:t>
            </a:r>
          </a:p>
          <a:p>
            <a:pPr algn="ctr"/>
            <a:r>
              <a:rPr lang="ru-RU" sz="20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Часть 5. Транспортно-эксплуатационное состояние автомобильных дорог.</a:t>
            </a:r>
            <a:endParaRPr lang="ru-RU" sz="20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86383" y="2854542"/>
            <a:ext cx="8200417" cy="1828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A3D37"/>
              </a:buClr>
              <a:buSzTx/>
              <a:tabLst/>
            </a:pPr>
            <a:r>
              <a:rPr lang="ru-RU" dirty="0" smtClean="0">
                <a:solidFill>
                  <a:srgbClr val="4A3D37"/>
                </a:solidFill>
                <a:latin typeface="Arial Narrow" pitchFamily="34" charset="0"/>
                <a:cs typeface="Times New Roman"/>
              </a:rPr>
              <a:t>Межгосударственные стандарты на требования к транспортно-эксплуатационному состоянию автомобильных дорог</a:t>
            </a:r>
          </a:p>
          <a:p>
            <a:pPr marL="342900" marR="0" lvl="0" indent="-34290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A3D37"/>
              </a:buClr>
              <a:buSzTx/>
              <a:tabLst/>
            </a:pPr>
            <a:endParaRPr lang="ru-RU" sz="1600" dirty="0" smtClean="0">
              <a:solidFill>
                <a:srgbClr val="4A3D37"/>
              </a:solidFill>
              <a:latin typeface="Arial Narrow" pitchFamily="34" charset="0"/>
              <a:cs typeface="Times New Roman"/>
            </a:endParaRPr>
          </a:p>
          <a:p>
            <a:pPr marL="177800" marR="0" lvl="0" indent="-168275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A3D37"/>
              </a:buClr>
              <a:buSzTx/>
              <a:buFont typeface="Arial" pitchFamily="34" charset="0"/>
              <a:buChar char="•"/>
              <a:tabLst/>
            </a:pPr>
            <a:r>
              <a:rPr lang="ru-RU" sz="1600" dirty="0" smtClean="0">
                <a:solidFill>
                  <a:srgbClr val="4A3D37"/>
                </a:solidFill>
                <a:latin typeface="Arial Narrow" pitchFamily="34" charset="0"/>
                <a:cs typeface="Times New Roman"/>
              </a:rPr>
              <a:t>ГОСТ «Дороги автомобильные общего пользования. Требования к эксплуатационному состоянию»  </a:t>
            </a:r>
          </a:p>
          <a:p>
            <a:pPr marL="177800" marR="0" lvl="0" indent="-168275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A3D37"/>
              </a:buClr>
              <a:buSzTx/>
              <a:buFont typeface="Arial" pitchFamily="34" charset="0"/>
              <a:buChar char="•"/>
              <a:tabLst/>
            </a:pPr>
            <a:r>
              <a:rPr lang="ru-RU" sz="1600" dirty="0" smtClean="0">
                <a:solidFill>
                  <a:srgbClr val="4A3D37"/>
                </a:solidFill>
                <a:latin typeface="Arial Narrow" pitchFamily="34" charset="0"/>
                <a:cs typeface="Times New Roman"/>
              </a:rPr>
              <a:t>ГОСТ «Дороги автомобильные общего пользования. Требования к уровню летнего содержания»  </a:t>
            </a:r>
          </a:p>
          <a:p>
            <a:pPr marL="177800" marR="0" lvl="0" indent="-168275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A3D37"/>
              </a:buClr>
              <a:buSzTx/>
              <a:buFont typeface="Arial" pitchFamily="34" charset="0"/>
              <a:buChar char="•"/>
              <a:tabLst/>
            </a:pPr>
            <a:r>
              <a:rPr lang="ru-RU" sz="1600" dirty="0" smtClean="0">
                <a:solidFill>
                  <a:srgbClr val="4A3D37"/>
                </a:solidFill>
                <a:latin typeface="Arial Narrow" pitchFamily="34" charset="0"/>
                <a:cs typeface="Times New Roman"/>
              </a:rPr>
              <a:t>ГОСТ «Дороги автомобильные общего пользования. Требования к уровню зимнего содержания». 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5428035" y="5011949"/>
            <a:ext cx="3472774" cy="122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4A3D37"/>
              </a:buClr>
              <a:buFontTx/>
              <a:buNone/>
            </a:pPr>
            <a:r>
              <a:rPr lang="ru-RU" sz="1600" b="1" dirty="0" smtClean="0">
                <a:solidFill>
                  <a:srgbClr val="4A3D37"/>
                </a:solidFill>
                <a:latin typeface="Arial Narrow" pitchFamily="34" charset="0"/>
                <a:cs typeface="Times New Roman"/>
              </a:rPr>
              <a:t>ФГБУ «РОСДОРНИИ» 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4A3D37"/>
              </a:buClr>
              <a:buFontTx/>
              <a:buNone/>
            </a:pPr>
            <a:r>
              <a:rPr lang="ru-RU" sz="1600" b="1" dirty="0" smtClean="0">
                <a:solidFill>
                  <a:srgbClr val="4A3D37"/>
                </a:solidFill>
                <a:latin typeface="Arial Narrow" pitchFamily="34" charset="0"/>
                <a:cs typeface="Times New Roman"/>
              </a:rPr>
              <a:t>Канд. </a:t>
            </a:r>
            <a:r>
              <a:rPr lang="ru-RU" sz="1600" b="1" dirty="0" err="1" smtClean="0">
                <a:solidFill>
                  <a:srgbClr val="4A3D37"/>
                </a:solidFill>
                <a:latin typeface="Arial Narrow" pitchFamily="34" charset="0"/>
                <a:cs typeface="Times New Roman"/>
              </a:rPr>
              <a:t>техн</a:t>
            </a:r>
            <a:r>
              <a:rPr lang="ru-RU" sz="1600" b="1" dirty="0" smtClean="0">
                <a:solidFill>
                  <a:srgbClr val="4A3D37"/>
                </a:solidFill>
                <a:latin typeface="Arial Narrow" pitchFamily="34" charset="0"/>
                <a:cs typeface="Times New Roman"/>
              </a:rPr>
              <a:t>. наук  И.Ф. Живописцев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4A3D37"/>
              </a:buClr>
              <a:buFontTx/>
              <a:buNone/>
            </a:pPr>
            <a:r>
              <a:rPr lang="ru-RU" sz="1600" b="1" dirty="0" smtClean="0">
                <a:solidFill>
                  <a:srgbClr val="4A3D37"/>
                </a:solidFill>
                <a:latin typeface="Arial Narrow" pitchFamily="34" charset="0"/>
                <a:cs typeface="Times New Roman"/>
              </a:rPr>
              <a:t>Заведующий отделением организации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4A3D37"/>
              </a:buClr>
              <a:buFontTx/>
              <a:buNone/>
            </a:pPr>
            <a:r>
              <a:rPr lang="ru-RU" sz="1600" b="1" dirty="0" smtClean="0">
                <a:solidFill>
                  <a:srgbClr val="4A3D37"/>
                </a:solidFill>
                <a:latin typeface="Arial Narrow" pitchFamily="34" charset="0"/>
                <a:cs typeface="Times New Roman"/>
              </a:rPr>
              <a:t>и безопасности дорожного движения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661498" y="126460"/>
            <a:ext cx="3365770" cy="7198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52825" t="38888" r="4347" b="31250"/>
          <a:stretch>
            <a:fillRect/>
          </a:stretch>
        </p:blipFill>
        <p:spPr bwMode="auto">
          <a:xfrm>
            <a:off x="5924839" y="16299"/>
            <a:ext cx="2975970" cy="83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3667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01556" y="924288"/>
            <a:ext cx="8560341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Дорожные знаки (далее – знаки) и знаки переменной информации (далее – ЗПИ) на дорогах всех категорий и уровней эксплуатационного состояния не должны иметь дефектов: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а) отслоение более 25 % площади любого элемента изображения знака и электромеханического ЗПИ (каймы либо другого символа, однострочной надписи) или повреждение более 25 % площади их изображения, вызванное любыми причинами;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б) снижение более удельного коэффициента световозвращения для знаков и коэффициента яркости для знаков и ЗПИ менее нормативных значений;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в) снижение средней яркости и освещенности менее нормативных значений для знаков;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г) Наличие более 20 % неработающих светоизлучающих диодов любого элемента ЗПИ.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1829" y="226690"/>
            <a:ext cx="42739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Требования к дорожным знакам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661498" y="126460"/>
            <a:ext cx="3365770" cy="7198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 l="52825" t="38888" r="4347" b="31250"/>
          <a:stretch>
            <a:fillRect/>
          </a:stretch>
        </p:blipFill>
        <p:spPr bwMode="auto">
          <a:xfrm>
            <a:off x="5924839" y="16299"/>
            <a:ext cx="2975970" cy="83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91830" y="1491059"/>
            <a:ext cx="8573874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57700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57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Дорожная разметка не должна иметь дефектов: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57700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57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-разрушение или износ по площади, превышающие значения по ГОСТ 32953;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57700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57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-снижение значений коэффициента яркости, удельного коэффициента световозвращения и удельного коэффициента светоотражения при диффузном дневном или искусственном освещении ниже установленных ГОСТ 32953.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57700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57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Срок устранения дефектов не более 30 сут. с момента обнаружения.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1830" y="272694"/>
            <a:ext cx="44342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tabLst>
                <a:tab pos="4457700" algn="l"/>
              </a:tabLst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Требования к дорожной разметке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661498" y="126460"/>
            <a:ext cx="3365770" cy="7198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 l="52825" t="38888" r="4347" b="31250"/>
          <a:stretch>
            <a:fillRect/>
          </a:stretch>
        </p:blipFill>
        <p:spPr bwMode="auto">
          <a:xfrm>
            <a:off x="5924839" y="16299"/>
            <a:ext cx="2975970" cy="83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72277" y="228600"/>
            <a:ext cx="500021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Требования к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дорожным светофорам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72277" y="1896894"/>
          <a:ext cx="8603367" cy="4148847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5363742"/>
                <a:gridCol w="1662510"/>
                <a:gridCol w="1577115"/>
              </a:tblGrid>
              <a:tr h="4912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Вид дефекта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26522" marR="2652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Категория дороги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26522" marR="2652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Срок устранения, сут., не более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26522" marR="26522" marT="0" marB="0" anchor="ctr"/>
                </a:tc>
              </a:tr>
              <a:tr h="149114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Выход из строя одного источника света или светодиодного модуля. 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26522" marR="26522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Для всех категорий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26522" marR="2652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1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26522" marR="26522" marT="0" marB="0" anchor="ctr"/>
                </a:tc>
              </a:tr>
              <a:tr h="149114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Повреждения электромонтажной схемы в корпусе светофора или электрического кабеля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26522" marR="26522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2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26522" marR="26522" marT="0" marB="0" anchor="ctr"/>
                </a:tc>
              </a:tr>
              <a:tr h="372785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Разрушение отражателя, отслоение от поверхности рассеивателя более 25 % площади нанесенного на него символа, разрушение (отсутствие) козырька или рассеивателя, загрязнение более 20 % площади рассеивателя, вызванные любыми причинами.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26522" marR="26522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5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26522" marR="26522" marT="0" marB="0" anchor="ctr"/>
                </a:tc>
              </a:tr>
              <a:tr h="350094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Выход из строя более 20 % светоизлучающих диодов одного сигнального модуля светофора, снижение осевой силы света более 30 %.</a:t>
                      </a:r>
                    </a:p>
                    <a:p>
                      <a:pPr indent="26987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Сигналы светофора по четкости различимости в ночное время не соответствуют установленным требованиям*. 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26522" marR="26522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Для всех категорий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26522" marR="2652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7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26522" marR="26522" marT="0" marB="0" anchor="ctr"/>
                </a:tc>
              </a:tr>
              <a:tr h="223671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Отключение светофорного объекта, аварийный переход в режим «желтое мигание», не стандартное сочетание сигналов светофора.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26522" marR="26522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1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26522" marR="26522" marT="0" marB="0" anchor="ctr"/>
                </a:tc>
              </a:tr>
              <a:tr h="446950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Одновременное включение сигналов светофора, разрешающих движение в конфликтных направлениях в результате отказа в работе устройства, управляющее работой дорожных светофоров.</a:t>
                      </a:r>
                    </a:p>
                    <a:p>
                      <a:pPr indent="26987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Отключение красных сигналов одного направления (основных и дублирующих), регулирующих движение транспортных средств или пешеходов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26522" marR="26522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1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26522" marR="26522" marT="0" marB="0" anchor="ctr"/>
                </a:tc>
              </a:tr>
              <a:tr h="74557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Отказ в работе табло вызывного пешеходного.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26522" marR="26522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3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26522" marR="26522" marT="0" marB="0" anchor="ctr"/>
                </a:tc>
              </a:tr>
              <a:tr h="135558">
                <a:tc gridSpan="3"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*ГОСТ «Дороги автомобильные общего пользования. Дорожные светофоры. Технические требования».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26522" marR="2652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272277" y="773970"/>
            <a:ext cx="8603366" cy="108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Дорожные светофоры и их сигналы для дорог по категориям не должны иметь дефектов, указанных в таблице 4.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spc="30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Таблица 4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 – Дефекты дорожных светофоров, сигналов  и сроки их устранения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61498" y="126460"/>
            <a:ext cx="3365770" cy="7198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 l="52825" t="38888" r="4347" b="31250"/>
          <a:stretch>
            <a:fillRect/>
          </a:stretch>
        </p:blipFill>
        <p:spPr bwMode="auto">
          <a:xfrm>
            <a:off x="5924839" y="16299"/>
            <a:ext cx="2975970" cy="83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13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1014" y="1830474"/>
          <a:ext cx="8531156" cy="3961180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3761516"/>
                <a:gridCol w="2020702"/>
                <a:gridCol w="1390512"/>
                <a:gridCol w="1358426"/>
              </a:tblGrid>
              <a:tr h="397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Вид дефекта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Уровень эксплуатационного состояния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Категория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дороги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Срок устранения,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сут.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</a:tr>
              <a:tr h="396189">
                <a:tc rowSpan="5"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Отсутствие секции балок, стоек</a:t>
                      </a:r>
                      <a:r>
                        <a:rPr lang="ru-RU" sz="1200" dirty="0" smtClean="0">
                          <a:latin typeface="Arial Narrow" pitchFamily="34" charset="0"/>
                        </a:rPr>
                        <a:t>.</a:t>
                      </a:r>
                    </a:p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 Narrow" pitchFamily="34" charset="0"/>
                        </a:rPr>
                        <a:t>Провисание </a:t>
                      </a:r>
                      <a:r>
                        <a:rPr lang="ru-RU" sz="1200" dirty="0">
                          <a:latin typeface="Arial Narrow" pitchFamily="34" charset="0"/>
                        </a:rPr>
                        <a:t>троса удерживающего ограждения более чем 0,6 см на 1 м шага стоек</a:t>
                      </a:r>
                      <a:r>
                        <a:rPr lang="ru-RU" sz="1200" dirty="0" smtClean="0">
                          <a:latin typeface="Arial Narrow" pitchFamily="34" charset="0"/>
                        </a:rPr>
                        <a:t>.</a:t>
                      </a:r>
                    </a:p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 Narrow" pitchFamily="34" charset="0"/>
                        </a:rPr>
                        <a:t>Обрыв </a:t>
                      </a:r>
                      <a:r>
                        <a:rPr lang="ru-RU" sz="1200" dirty="0">
                          <a:latin typeface="Arial Narrow" pitchFamily="34" charset="0"/>
                        </a:rPr>
                        <a:t>проволоки троса. </a:t>
                      </a:r>
                      <a:endParaRPr lang="ru-RU" sz="1200" dirty="0" smtClean="0">
                        <a:latin typeface="Arial Narrow" pitchFamily="34" charset="0"/>
                      </a:endParaRPr>
                    </a:p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 Narrow" pitchFamily="34" charset="0"/>
                        </a:rPr>
                        <a:t>Наличие </a:t>
                      </a:r>
                      <a:r>
                        <a:rPr lang="ru-RU" sz="1200" dirty="0">
                          <a:latin typeface="Arial Narrow" pitchFamily="34" charset="0"/>
                        </a:rPr>
                        <a:t>у элемента железобетонного ограждения раскрытой сетки трещин, сколов бетона до арматуры</a:t>
                      </a:r>
                      <a:r>
                        <a:rPr lang="ru-RU" sz="1200" dirty="0" smtClean="0">
                          <a:latin typeface="Arial Narrow" pitchFamily="34" charset="0"/>
                        </a:rPr>
                        <a:t>.</a:t>
                      </a:r>
                    </a:p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 Narrow" pitchFamily="34" charset="0"/>
                        </a:rPr>
                        <a:t>Отсутствие </a:t>
                      </a:r>
                      <a:r>
                        <a:rPr lang="ru-RU" sz="1200" dirty="0">
                          <a:latin typeface="Arial Narrow" pitchFamily="34" charset="0"/>
                        </a:rPr>
                        <a:t>50 % и более крепежных элементов в соединении балок между собой. </a:t>
                      </a:r>
                      <a:endParaRPr lang="ru-RU" sz="1200" dirty="0" smtClean="0">
                        <a:latin typeface="Arial Narrow" pitchFamily="34" charset="0"/>
                      </a:endParaRPr>
                    </a:p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 Narrow" pitchFamily="34" charset="0"/>
                        </a:rPr>
                        <a:t>Отсутствие </a:t>
                      </a:r>
                      <a:r>
                        <a:rPr lang="ru-RU" sz="1200" dirty="0">
                          <a:latin typeface="Arial Narrow" pitchFamily="34" charset="0"/>
                        </a:rPr>
                        <a:t>хотя бы одного крепежного элемента в одном из узлов крепления* или имеется разрыв сварного шва. </a:t>
                      </a:r>
                      <a:endParaRPr lang="ru-RU" sz="1200" dirty="0" smtClean="0">
                        <a:latin typeface="Arial Narrow" pitchFamily="34" charset="0"/>
                      </a:endParaRPr>
                    </a:p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 Narrow" pitchFamily="34" charset="0"/>
                        </a:rPr>
                        <a:t>Отсутствие </a:t>
                      </a:r>
                      <a:r>
                        <a:rPr lang="ru-RU" sz="1200" dirty="0">
                          <a:latin typeface="Arial Narrow" pitchFamily="34" charset="0"/>
                        </a:rPr>
                        <a:t>более 25 % крепежных элементов на участке ограждения длиной не более 20 м.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1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–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2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</a:tr>
              <a:tr h="3961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2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 Narrow" pitchFamily="34" charset="0"/>
                        </a:rPr>
                        <a:t>I</a:t>
                      </a:r>
                      <a:r>
                        <a:rPr lang="ru-RU" sz="1200">
                          <a:latin typeface="Arial Narrow" pitchFamily="34" charset="0"/>
                        </a:rPr>
                        <a:t>А, </a:t>
                      </a:r>
                      <a:r>
                        <a:rPr lang="en-US" sz="1200">
                          <a:latin typeface="Arial Narrow" pitchFamily="34" charset="0"/>
                        </a:rPr>
                        <a:t>I</a:t>
                      </a:r>
                      <a:r>
                        <a:rPr lang="ru-RU" sz="1200">
                          <a:latin typeface="Arial Narrow" pitchFamily="34" charset="0"/>
                        </a:rPr>
                        <a:t>Б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3 (2) 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</a:tr>
              <a:tr h="3961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–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 Narrow" pitchFamily="34" charset="0"/>
                        </a:rPr>
                        <a:t>I</a:t>
                      </a:r>
                      <a:r>
                        <a:rPr lang="ru-RU" sz="1200">
                          <a:latin typeface="Arial Narrow" pitchFamily="34" charset="0"/>
                        </a:rPr>
                        <a:t>В, </a:t>
                      </a:r>
                      <a:r>
                        <a:rPr lang="en-US" sz="1200">
                          <a:latin typeface="Arial Narrow" pitchFamily="34" charset="0"/>
                        </a:rPr>
                        <a:t>II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5 (3)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</a:tr>
              <a:tr h="4280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3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 Narrow" pitchFamily="34" charset="0"/>
                        </a:rPr>
                        <a:t>III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7 (5)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</a:tr>
              <a:tr h="3696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4, 5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 Narrow" pitchFamily="34" charset="0"/>
                        </a:rPr>
                        <a:t>IV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10 (7)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</a:tr>
              <a:tr h="416062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Повреждение или отсутствие элементов дорожного ограждения для пешеходов.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–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Для всех категорий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5</a:t>
                      </a:r>
                      <a:endParaRPr lang="ru-RU" sz="12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 anchor="ctr"/>
                </a:tc>
              </a:tr>
              <a:tr h="596188">
                <a:tc gridSpan="4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 Narrow" pitchFamily="34" charset="0"/>
                        </a:rPr>
                        <a:t>*Узел крепления – Крепление балки к компенсатору (консоли), компенсатора (консоли) к стойки, стойки к закладной детали мостового сооружения.</a:t>
                      </a:r>
                      <a:endParaRPr lang="ru-RU" sz="1200" dirty="0">
                        <a:latin typeface="Arial Narrow" pitchFamily="34" charset="0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 Narrow" pitchFamily="34" charset="0"/>
                        </a:rPr>
                        <a:t>П </a:t>
                      </a:r>
                      <a:r>
                        <a:rPr lang="ru-RU" sz="1100" dirty="0" err="1">
                          <a:latin typeface="Arial Narrow" pitchFamily="34" charset="0"/>
                        </a:rPr>
                        <a:t>р</a:t>
                      </a:r>
                      <a:r>
                        <a:rPr lang="ru-RU" sz="1100" dirty="0">
                          <a:latin typeface="Arial Narrow" pitchFamily="34" charset="0"/>
                        </a:rPr>
                        <a:t> и м е ч а </a:t>
                      </a:r>
                      <a:r>
                        <a:rPr lang="ru-RU" sz="1100" dirty="0" err="1">
                          <a:latin typeface="Arial Narrow" pitchFamily="34" charset="0"/>
                        </a:rPr>
                        <a:t>н</a:t>
                      </a:r>
                      <a:r>
                        <a:rPr lang="ru-RU" sz="1100" dirty="0">
                          <a:latin typeface="Arial Narrow" pitchFamily="34" charset="0"/>
                        </a:rPr>
                        <a:t> и е – В скобках указаны сроки устранения дефектов на мостовых сооружениях для  категорий дорог по ГОСТ «Дороги автомобильные общего пользования. Классификация мостов».</a:t>
                      </a:r>
                      <a:r>
                        <a:rPr lang="ru-RU" sz="1200" dirty="0">
                          <a:latin typeface="Arial Narrow" pitchFamily="34" charset="0"/>
                        </a:rPr>
                        <a:t> 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48375" marR="4837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1014" y="953311"/>
            <a:ext cx="8531156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Дорожные ограждения не должны иметь дефектов, указанных в таблице 5.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chemeClr val="bg2">
                  <a:lumMod val="10000"/>
                </a:schemeClr>
              </a:solidFill>
              <a:latin typeface="Arial Narrow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spc="300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Таблица 5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 – Дефекты дорожных ограждений и сроки их устранения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1014" y="230832"/>
            <a:ext cx="52626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Требования к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  <a:ea typeface="Calibri" pitchFamily="34" charset="0"/>
                <a:cs typeface="Arial" pitchFamily="34" charset="0"/>
              </a:rPr>
              <a:t>дорожным ограждениям</a:t>
            </a:r>
            <a:endParaRPr lang="ru-RU" sz="1200" dirty="0" smtClean="0">
              <a:solidFill>
                <a:schemeClr val="bg1">
                  <a:lumMod val="50000"/>
                </a:schemeClr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61498" y="126460"/>
            <a:ext cx="3365770" cy="7198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 l="52825" t="38888" r="4347" b="31250"/>
          <a:stretch>
            <a:fillRect/>
          </a:stretch>
        </p:blipFill>
        <p:spPr bwMode="auto">
          <a:xfrm>
            <a:off x="5924839" y="16299"/>
            <a:ext cx="2975970" cy="83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91830" y="1250962"/>
            <a:ext cx="8560340" cy="32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Дорожные сигнальные столбики и дорожные тумбы должны соответствовать требованиям ГОСТ 32843, дорожные тумбы – ГОСТ 32759 и быть установлены по национальным стандартам государств-участников Соглашения.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Поврежденные или отсутствующие сигнальные столбики должны быть восстановлены или заменены на новые в течение 10 сут. с момента обнаружения. Восстановление вертикальной дорожной разметки производят в течение 14 сут. с момента обнаружения.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Замену неработающих источников света в тумбах с искусственным освещением осуществляют в течение 1 сут. с момента обнаружения.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830" y="316786"/>
            <a:ext cx="64591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  <a:ea typeface="Calibri" pitchFamily="34" charset="0"/>
                <a:cs typeface="Arial" pitchFamily="34" charset="0"/>
              </a:rPr>
              <a:t>Требования к дорожным столбикам и тумбам </a:t>
            </a:r>
            <a:endParaRPr lang="ru-RU" sz="1100" dirty="0" smtClean="0">
              <a:solidFill>
                <a:schemeClr val="bg1">
                  <a:lumMod val="50000"/>
                </a:schemeClr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61498" y="126460"/>
            <a:ext cx="3365770" cy="7198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 l="52825" t="38888" r="4347" b="31250"/>
          <a:stretch>
            <a:fillRect/>
          </a:stretch>
        </p:blipFill>
        <p:spPr bwMode="auto">
          <a:xfrm>
            <a:off x="5924839" y="16299"/>
            <a:ext cx="2975970" cy="83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01556" y="1407866"/>
            <a:ext cx="8560341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Дорожные световозвращатели должны соответствовать требованиям ГОСТ 32866 и быть установлены по национальным стандартам государств-участников Соглашения.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На участках дорог без стационарного искусственного освещения не допускается отсутствие трех подряд световозвращателей (световозвращающих элементов) Отсутствующие световозвращатели (световозвращающие элементы) должны быть восстановлены в течение 14 сут с момента обнаружения.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2371" y="272218"/>
            <a:ext cx="53988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  <a:ea typeface="Calibri" pitchFamily="34" charset="0"/>
                <a:cs typeface="Arial" pitchFamily="34" charset="0"/>
              </a:rPr>
              <a:t>Требования  к световозвращателям дорожным</a:t>
            </a:r>
            <a:endParaRPr lang="ru-RU" sz="1100" dirty="0" smtClean="0">
              <a:solidFill>
                <a:schemeClr val="bg1">
                  <a:lumMod val="50000"/>
                </a:schemeClr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61498" y="126460"/>
            <a:ext cx="3365770" cy="7198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 l="52825" t="38888" r="4347" b="31250"/>
          <a:stretch>
            <a:fillRect/>
          </a:stretch>
        </p:blipFill>
        <p:spPr bwMode="auto">
          <a:xfrm>
            <a:off x="5924839" y="16299"/>
            <a:ext cx="2975970" cy="83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91830" y="999868"/>
            <a:ext cx="856034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Состояние покрытия проезжей части дорог, обочин, тротуаров, пешеходных дорожек, заездных карманов, посадочных площадок, площадок отдыха и стоянок и съездов к ним в зимний период, а также сроки ликвидации зимней скользкости должны соответствовать национальным стандартам государств-участников Соглашения.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Формирование снежных валов перед железнодорожным переездом в зоне треугольника видимости вне обочины, перед пересечениями в одном уровне, пешеходными переходами и остановочными пунктами маршрутных транспортных средств на обочинах дорог, на разделительной полосе осуществляют в соответствии с требованиями ГОСТ «Дороги автомобильные общего пользования. Требования к уровню зимнего содержания».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3734" y="97274"/>
            <a:ext cx="53793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  <a:ea typeface="Calibri" pitchFamily="34" charset="0"/>
                <a:cs typeface="Arial" pitchFamily="34" charset="0"/>
              </a:rPr>
              <a:t>Требования к эксплуатационному состоянию в зимний период</a:t>
            </a:r>
            <a:endParaRPr lang="ru-RU" sz="1050" dirty="0" smtClean="0">
              <a:solidFill>
                <a:schemeClr val="bg1">
                  <a:lumMod val="50000"/>
                </a:schemeClr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61498" y="126460"/>
            <a:ext cx="3365770" cy="7198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 l="52825" t="38888" r="4347" b="31250"/>
          <a:stretch>
            <a:fillRect/>
          </a:stretch>
        </p:blipFill>
        <p:spPr bwMode="auto">
          <a:xfrm>
            <a:off x="5924839" y="16299"/>
            <a:ext cx="2975970" cy="83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17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91830" y="4591449"/>
          <a:ext cx="8570068" cy="1403766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5343435"/>
                <a:gridCol w="3226633"/>
              </a:tblGrid>
              <a:tr h="2821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spc="-5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В</a:t>
                      </a:r>
                      <a:r>
                        <a:rPr lang="ru-RU" sz="1600" spc="5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и</a:t>
                      </a:r>
                      <a:r>
                        <a:rPr lang="ru-RU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д</a:t>
                      </a:r>
                      <a:r>
                        <a:rPr lang="ru-RU" sz="1600" spc="-15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 повреждения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Размер повреждения</a:t>
                      </a:r>
                      <a:endParaRPr lang="ru-RU" sz="14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     </a:t>
                      </a:r>
                      <a:r>
                        <a:rPr lang="ru-RU" sz="1600" spc="-3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К</a:t>
                      </a:r>
                      <a:r>
                        <a:rPr lang="ru-RU" sz="1600" spc="1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о</a:t>
                      </a:r>
                      <a:r>
                        <a:rPr lang="ru-RU" sz="1600" spc="-5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л</a:t>
                      </a:r>
                      <a:r>
                        <a:rPr lang="ru-RU" sz="1600" spc="1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ея глубиной, </a:t>
                      </a:r>
                      <a:r>
                        <a:rPr lang="ru-RU" sz="1600" spc="5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с</a:t>
                      </a:r>
                      <a:r>
                        <a:rPr lang="ru-RU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м.,</a:t>
                      </a:r>
                      <a:r>
                        <a:rPr lang="ru-RU" sz="1600" spc="1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 не более.</a:t>
                      </a:r>
                      <a:r>
                        <a:rPr lang="ru-RU" sz="1600" spc="-2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 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3</a:t>
                      </a:r>
                      <a:endParaRPr lang="ru-RU" sz="14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О</a:t>
                      </a:r>
                      <a:r>
                        <a:rPr lang="ru-RU" sz="160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т</a:t>
                      </a:r>
                      <a:r>
                        <a:rPr lang="ru-RU" sz="1600" spc="-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д</a:t>
                      </a:r>
                      <a:r>
                        <a:rPr lang="ru-RU" sz="1600" spc="1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е</a:t>
                      </a:r>
                      <a:r>
                        <a:rPr lang="ru-RU" sz="1600" spc="-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л</a:t>
                      </a:r>
                      <a:r>
                        <a:rPr lang="ru-RU" sz="160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ьные</a:t>
                      </a:r>
                      <a:r>
                        <a:rPr lang="ru-RU" sz="1600" spc="-5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 </a:t>
                      </a:r>
                      <a:r>
                        <a:rPr lang="ru-RU" sz="160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во</a:t>
                      </a:r>
                      <a:r>
                        <a:rPr lang="ru-RU" sz="1600" spc="1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з</a:t>
                      </a:r>
                      <a:r>
                        <a:rPr lang="ru-RU" sz="160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вы</a:t>
                      </a:r>
                      <a:r>
                        <a:rPr lang="ru-RU" sz="1600" spc="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ш</a:t>
                      </a:r>
                      <a:r>
                        <a:rPr lang="ru-RU" sz="160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ен</a:t>
                      </a:r>
                      <a:r>
                        <a:rPr lang="ru-RU" sz="1600" spc="-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и</a:t>
                      </a:r>
                      <a:r>
                        <a:rPr lang="ru-RU" sz="160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я</a:t>
                      </a:r>
                      <a:r>
                        <a:rPr lang="ru-RU" sz="1600" spc="-5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 (</a:t>
                      </a:r>
                      <a:r>
                        <a:rPr lang="ru-RU" sz="1600" spc="-2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у</a:t>
                      </a:r>
                      <a:r>
                        <a:rPr lang="ru-RU" sz="1600" spc="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г</a:t>
                      </a:r>
                      <a:r>
                        <a:rPr lang="ru-RU" sz="1600" spc="2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л</a:t>
                      </a:r>
                      <a:r>
                        <a:rPr lang="ru-RU" sz="1600" spc="-3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у</a:t>
                      </a:r>
                      <a:r>
                        <a:rPr lang="ru-RU" sz="1600" spc="1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б</a:t>
                      </a:r>
                      <a:r>
                        <a:rPr lang="ru-RU" sz="1600" spc="-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л</a:t>
                      </a:r>
                      <a:r>
                        <a:rPr lang="ru-RU" sz="160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е</a:t>
                      </a:r>
                      <a:r>
                        <a:rPr lang="ru-RU" sz="1600" spc="1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н</a:t>
                      </a:r>
                      <a:r>
                        <a:rPr lang="ru-RU" sz="1600" spc="-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и</a:t>
                      </a:r>
                      <a:r>
                        <a:rPr lang="ru-RU" sz="160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я) вы</a:t>
                      </a:r>
                      <a:r>
                        <a:rPr lang="ru-RU" sz="1600" spc="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с</a:t>
                      </a:r>
                      <a:r>
                        <a:rPr lang="ru-RU" sz="160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от</a:t>
                      </a:r>
                      <a:r>
                        <a:rPr lang="ru-RU" sz="1600" spc="-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ой (г</a:t>
                      </a:r>
                      <a:r>
                        <a:rPr lang="ru-RU" sz="1600" spc="2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л</a:t>
                      </a:r>
                      <a:r>
                        <a:rPr lang="ru-RU" sz="1600" spc="-2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у</a:t>
                      </a:r>
                      <a:r>
                        <a:rPr lang="ru-RU" sz="1600" spc="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б</a:t>
                      </a:r>
                      <a:r>
                        <a:rPr lang="ru-RU" sz="1600" spc="-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и</a:t>
                      </a:r>
                      <a:r>
                        <a:rPr lang="ru-RU" sz="1600" spc="1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н</a:t>
                      </a:r>
                      <a:r>
                        <a:rPr lang="ru-RU" sz="160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ой)</a:t>
                      </a:r>
                      <a:r>
                        <a:rPr lang="ru-RU" sz="1600" spc="-9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     </a:t>
                      </a:r>
                      <a:r>
                        <a:rPr lang="ru-RU" sz="1600" spc="1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б</a:t>
                      </a:r>
                      <a:r>
                        <a:rPr lang="ru-RU" sz="160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о</a:t>
                      </a:r>
                      <a:r>
                        <a:rPr lang="ru-RU" sz="1600" spc="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л</a:t>
                      </a:r>
                      <a:r>
                        <a:rPr lang="ru-RU" sz="160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ее</a:t>
                      </a:r>
                      <a:r>
                        <a:rPr lang="ru-RU" sz="1600" spc="-2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 </a:t>
                      </a:r>
                      <a:r>
                        <a:rPr lang="ru-RU" sz="160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4</a:t>
                      </a:r>
                      <a:r>
                        <a:rPr lang="ru-RU" sz="1600" spc="-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 </a:t>
                      </a:r>
                      <a:r>
                        <a:rPr lang="ru-RU" sz="160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см</a:t>
                      </a:r>
                      <a:r>
                        <a:rPr lang="ru-RU" sz="1600" spc="-1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 </a:t>
                      </a:r>
                      <a:r>
                        <a:rPr lang="ru-RU" sz="160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 </a:t>
                      </a:r>
                      <a:r>
                        <a:rPr lang="ru-RU" sz="1600" spc="1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п</a:t>
                      </a:r>
                      <a:r>
                        <a:rPr lang="ru-RU" sz="1600" spc="-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л</a:t>
                      </a:r>
                      <a:r>
                        <a:rPr lang="ru-RU" sz="1600" spc="1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о</a:t>
                      </a:r>
                      <a:r>
                        <a:rPr lang="ru-RU" sz="1600" spc="-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щ</a:t>
                      </a:r>
                      <a:r>
                        <a:rPr lang="ru-RU" sz="1600" spc="1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а</a:t>
                      </a:r>
                      <a:r>
                        <a:rPr lang="ru-RU" sz="1600" spc="-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д</a:t>
                      </a:r>
                      <a:r>
                        <a:rPr lang="ru-RU" sz="1600" spc="1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ь</a:t>
                      </a:r>
                      <a:r>
                        <a:rPr lang="ru-RU" sz="1600" spc="-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ю </a:t>
                      </a:r>
                      <a:r>
                        <a:rPr lang="ru-RU" sz="160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м² ,</a:t>
                      </a:r>
                      <a:r>
                        <a:rPr lang="ru-RU" sz="1600" spc="-5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не более</a:t>
                      </a:r>
                      <a:r>
                        <a:rPr lang="ru-RU" sz="1600" spc="-4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 </a:t>
                      </a:r>
                      <a:endParaRPr lang="ru-RU" sz="14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0,9</a:t>
                      </a:r>
                      <a:endParaRPr lang="ru-RU" sz="140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marL="180340" indent="-18034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spc="-5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     Р</a:t>
                      </a:r>
                      <a:r>
                        <a:rPr lang="ru-RU" sz="1600" spc="5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ых</a:t>
                      </a:r>
                      <a:r>
                        <a:rPr lang="ru-RU" sz="1600" spc="-5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л</a:t>
                      </a:r>
                      <a:r>
                        <a:rPr lang="ru-RU" sz="1600" spc="5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ы</a:t>
                      </a:r>
                      <a:r>
                        <a:rPr lang="ru-RU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й</a:t>
                      </a:r>
                      <a:r>
                        <a:rPr lang="ru-RU" sz="1600" spc="-4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 </a:t>
                      </a:r>
                      <a:r>
                        <a:rPr lang="ru-RU" sz="1600" spc="5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с</a:t>
                      </a:r>
                      <a:r>
                        <a:rPr lang="ru-RU" sz="1600" spc="1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в</a:t>
                      </a:r>
                      <a:r>
                        <a:rPr lang="ru-RU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е</a:t>
                      </a:r>
                      <a:r>
                        <a:rPr lang="ru-RU" sz="1600" spc="5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ж</a:t>
                      </a:r>
                      <a:r>
                        <a:rPr lang="ru-RU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евып</a:t>
                      </a:r>
                      <a:r>
                        <a:rPr lang="ru-RU" sz="1600" spc="1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а</a:t>
                      </a:r>
                      <a:r>
                        <a:rPr lang="ru-RU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в</a:t>
                      </a:r>
                      <a:r>
                        <a:rPr lang="ru-RU" sz="1600" spc="5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ши</a:t>
                      </a:r>
                      <a:r>
                        <a:rPr lang="ru-RU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й</a:t>
                      </a:r>
                      <a:r>
                        <a:rPr lang="ru-RU" sz="1600" spc="-7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 </a:t>
                      </a:r>
                      <a:r>
                        <a:rPr lang="ru-RU" sz="1600" spc="5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с</a:t>
                      </a:r>
                      <a:r>
                        <a:rPr lang="ru-RU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нег</a:t>
                      </a:r>
                      <a:r>
                        <a:rPr lang="ru-RU" sz="1600" spc="-25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 </a:t>
                      </a:r>
                      <a:r>
                        <a:rPr lang="ru-RU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на</a:t>
                      </a:r>
                      <a:r>
                        <a:rPr lang="ru-RU" sz="1600" spc="-1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 </a:t>
                      </a:r>
                      <a:r>
                        <a:rPr lang="ru-RU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УСП</a:t>
                      </a:r>
                      <a:r>
                        <a:rPr lang="ru-RU" sz="1600" spc="-2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 </a:t>
                      </a:r>
                      <a:r>
                        <a:rPr lang="ru-RU" sz="1600" spc="1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т</a:t>
                      </a:r>
                      <a:r>
                        <a:rPr lang="ru-RU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о</a:t>
                      </a:r>
                      <a:r>
                        <a:rPr lang="ru-RU" sz="1600" spc="5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лщ</a:t>
                      </a:r>
                      <a:r>
                        <a:rPr lang="ru-RU" sz="1600" spc="-5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и</a:t>
                      </a:r>
                      <a:r>
                        <a:rPr lang="ru-RU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н</a:t>
                      </a:r>
                      <a:r>
                        <a:rPr lang="ru-RU" sz="1600" spc="1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о</a:t>
                      </a:r>
                      <a:r>
                        <a:rPr lang="ru-RU" sz="1600" spc="-5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й, </a:t>
                      </a:r>
                      <a:r>
                        <a:rPr lang="ru-RU" sz="1600" spc="5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с</a:t>
                      </a:r>
                      <a:r>
                        <a:rPr lang="ru-RU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м.,</a:t>
                      </a:r>
                      <a:r>
                        <a:rPr lang="ru-RU" sz="1600" spc="-5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 не   более</a:t>
                      </a:r>
                      <a:r>
                        <a:rPr lang="ru-RU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.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Narrow" pitchFamily="34" charset="0"/>
                        </a:rPr>
                        <a:t>8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91830" y="1005143"/>
            <a:ext cx="857006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41400" algn="l"/>
                <a:tab pos="2438400" algn="l"/>
                <a:tab pos="3429000" algn="l"/>
                <a:tab pos="4241800" algn="l"/>
                <a:tab pos="49784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уплотненный снежный покров (УСП):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 Специально сформированный уплотненный слой снега на дорожном покрытии, устраиваемый для обеспечения непрерывного и безопасного дорожного движения с установленными скоростями в зимний период года.</a:t>
            </a:r>
          </a:p>
          <a:p>
            <a:pPr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41400" algn="l"/>
                <a:tab pos="2438400" algn="l"/>
                <a:tab pos="3429000" algn="l"/>
                <a:tab pos="4241800" algn="l"/>
                <a:tab pos="49784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41400" algn="l"/>
                <a:tab pos="2438400" algn="l"/>
                <a:tab pos="3429000" algn="l"/>
                <a:tab pos="4241800" algn="l"/>
                <a:tab pos="4978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Дороги с интенсивностью движения до 1500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авт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/сут, а также дороги с переходными и низшими типами дорожных одежд, могут содержаться в зимний период с уплотненным снежным покровом, в соответствии с национальными стандартами государств-членов Содружества Независимых Государств.</a:t>
            </a:r>
          </a:p>
          <a:p>
            <a:pPr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41400" algn="l"/>
                <a:tab pos="2438400" algn="l"/>
                <a:tab pos="3429000" algn="l"/>
                <a:tab pos="4241800" algn="l"/>
                <a:tab pos="49784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41400" algn="l"/>
                <a:tab pos="2438400" algn="l"/>
                <a:tab pos="3429000" algn="l"/>
                <a:tab pos="4241800" algn="l"/>
                <a:tab pos="4978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Показатель ровности УСП должен быть не более 6,0 м/км по показателю IRI.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41400" algn="l"/>
                <a:tab pos="2438400" algn="l"/>
                <a:tab pos="3429000" algn="l"/>
                <a:tab pos="4241800" algn="l"/>
                <a:tab pos="49784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УСП не должен иметь дефекты и участков с рыхлым (талым) снегом, влияющих на безопасность дорожного движения, таблица 4.</a:t>
            </a:r>
          </a:p>
          <a:p>
            <a:pPr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41400" algn="l"/>
                <a:tab pos="2438400" algn="l"/>
                <a:tab pos="3429000" algn="l"/>
                <a:tab pos="4241800" algn="l"/>
                <a:tab pos="49784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41400" algn="l"/>
                <a:tab pos="2438400" algn="l"/>
                <a:tab pos="3429000" algn="l"/>
                <a:tab pos="4241800" algn="l"/>
                <a:tab pos="49784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41400" algn="l"/>
                <a:tab pos="2438400" algn="l"/>
                <a:tab pos="3429000" algn="l"/>
                <a:tab pos="4241800" algn="l"/>
                <a:tab pos="4978400" algn="l"/>
              </a:tabLst>
            </a:pPr>
            <a:r>
              <a:rPr kumimoji="0" lang="ru-RU" sz="1600" b="0" i="0" u="none" strike="noStrike" cap="none" spc="300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Таблица 4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 – Дефекты УСП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41400" algn="l"/>
                <a:tab pos="2438400" algn="l"/>
                <a:tab pos="3429000" algn="l"/>
                <a:tab pos="4241800" algn="l"/>
                <a:tab pos="49784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1829" y="77824"/>
            <a:ext cx="53404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tabLst>
                <a:tab pos="1041400" algn="l"/>
                <a:tab pos="2438400" algn="l"/>
                <a:tab pos="3429000" algn="l"/>
                <a:tab pos="4241800" algn="l"/>
                <a:tab pos="4978400" algn="l"/>
              </a:tabLst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  <a:ea typeface="Calibri" pitchFamily="34" charset="0"/>
                <a:cs typeface="Arial" pitchFamily="34" charset="0"/>
              </a:rPr>
              <a:t>Дороги автомобильные общего пользования</a:t>
            </a:r>
            <a:endParaRPr lang="ru-RU" sz="1050" dirty="0" smtClean="0">
              <a:solidFill>
                <a:schemeClr val="bg1">
                  <a:lumMod val="50000"/>
                </a:schemeClr>
              </a:solidFill>
              <a:latin typeface="Arial Narrow" pitchFamily="34" charset="0"/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041400" algn="l"/>
                <a:tab pos="2438400" algn="l"/>
                <a:tab pos="3429000" algn="l"/>
                <a:tab pos="4241800" algn="l"/>
                <a:tab pos="4978400" algn="l"/>
              </a:tabLst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  <a:ea typeface="Calibri" pitchFamily="34" charset="0"/>
                <a:cs typeface="Arial" pitchFamily="34" charset="0"/>
              </a:rPr>
              <a:t>ТРЕБОВАНИЯ К УРОВНЮ ЗИМНЕГО СОДЕРЖАНИЯ</a:t>
            </a:r>
            <a:endParaRPr lang="ru-RU" sz="1050" dirty="0" smtClean="0">
              <a:solidFill>
                <a:schemeClr val="bg1">
                  <a:lumMod val="50000"/>
                </a:schemeClr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61498" y="126460"/>
            <a:ext cx="3365770" cy="7198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 l="52825" t="38888" r="4347" b="31250"/>
          <a:stretch>
            <a:fillRect/>
          </a:stretch>
        </p:blipFill>
        <p:spPr bwMode="auto">
          <a:xfrm>
            <a:off x="5924839" y="16299"/>
            <a:ext cx="2975970" cy="83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18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98174" y="4540821"/>
          <a:ext cx="8547652" cy="1410970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4668727"/>
                <a:gridCol w="3878925"/>
              </a:tblGrid>
              <a:tr h="309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Элемент дороги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Расстояние до элемента дороги, м, менее</a:t>
                      </a:r>
                      <a:endParaRPr lang="ru-RU" sz="1400">
                        <a:latin typeface="Arial Narrow" pitchFamily="34" charset="0"/>
                        <a:ea typeface="Calibri"/>
                      </a:endParaRPr>
                    </a:p>
                  </a:txBody>
                  <a:tcPr marL="25400" marR="25400" marT="0" marB="0" anchor="ctr"/>
                </a:tc>
              </a:tr>
              <a:tr h="257810">
                <a:tc>
                  <a:txBody>
                    <a:bodyPr/>
                    <a:lstStyle/>
                    <a:p>
                      <a:pPr indent="1581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Железнодорожный переезд</a:t>
                      </a:r>
                      <a:endParaRPr lang="ru-RU" sz="1400">
                        <a:latin typeface="Arial Narrow" pitchFamily="34" charset="0"/>
                        <a:ea typeface="Calibri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250</a:t>
                      </a:r>
                      <a:endParaRPr lang="ru-RU" sz="1400">
                        <a:latin typeface="Arial Narrow" pitchFamily="34" charset="0"/>
                        <a:ea typeface="Calibri"/>
                      </a:endParaRPr>
                    </a:p>
                  </a:txBody>
                  <a:tcPr marL="25400" marR="25400" marT="0" marB="0" anchor="ctr"/>
                </a:tc>
              </a:tr>
              <a:tr h="256540">
                <a:tc>
                  <a:txBody>
                    <a:bodyPr/>
                    <a:lstStyle/>
                    <a:p>
                      <a:pPr indent="1581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Пересечение в одном уровне</a:t>
                      </a:r>
                      <a:endParaRPr lang="ru-RU" sz="1400">
                        <a:latin typeface="Arial Narrow" pitchFamily="34" charset="0"/>
                        <a:ea typeface="Calibri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150</a:t>
                      </a:r>
                      <a:endParaRPr lang="ru-RU" sz="1400">
                        <a:latin typeface="Arial Narrow" pitchFamily="34" charset="0"/>
                        <a:ea typeface="Calibri"/>
                      </a:endParaRPr>
                    </a:p>
                  </a:txBody>
                  <a:tcPr marL="25400" marR="25400" marT="0" marB="0" anchor="ctr"/>
                </a:tc>
              </a:tr>
              <a:tr h="338455">
                <a:tc>
                  <a:txBody>
                    <a:bodyPr/>
                    <a:lstStyle/>
                    <a:p>
                      <a:pPr indent="1581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Остановочный пункт маршрутных транспортных средств</a:t>
                      </a:r>
                      <a:endParaRPr lang="ru-RU" sz="1400">
                        <a:latin typeface="Arial Narrow" pitchFamily="34" charset="0"/>
                        <a:ea typeface="Calibri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20</a:t>
                      </a:r>
                      <a:endParaRPr lang="ru-RU" sz="1400">
                        <a:latin typeface="Arial Narrow" pitchFamily="34" charset="0"/>
                        <a:ea typeface="Calibri"/>
                      </a:endParaRPr>
                    </a:p>
                  </a:txBody>
                  <a:tcPr marL="25400" marR="25400" marT="0" marB="0" anchor="ctr"/>
                </a:tc>
              </a:tr>
              <a:tr h="248285">
                <a:tc>
                  <a:txBody>
                    <a:bodyPr/>
                    <a:lstStyle/>
                    <a:p>
                      <a:pPr indent="1581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Пешеходный переход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15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25400" marR="25400" marT="0" marB="0" anchor="ctr"/>
                </a:tc>
              </a:tr>
            </a:tbl>
          </a:graphicData>
        </a:graphic>
      </p:graphicFrame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98174" y="921055"/>
            <a:ext cx="8547652" cy="3577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Формирование снежных валов на дорогах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не допускается: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- перед железнодорожным переездом в зоне треугольника видимости вне обочины;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- перед пересечениями в одном уровне, железнодорожными переездами, пешеходными переходами и остановочными пунктами маршрутных транспортных средств на обочинах по условиям таблицы 2 – высотой более 0,5 м;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- на участках дорог с ограждениями или повышенным бортовым камнем;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- на тротуарах с их перекрытием более чем на 30% ширены, до момента очистки от снега.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Требования к размещению снежных валов приведены в таблице 2.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chemeClr val="bg2">
                  <a:lumMod val="10000"/>
                </a:schemeClr>
              </a:solidFill>
              <a:latin typeface="Arial Narrow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spc="300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Таблица 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 – Требования к размещению снежных валов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8446" y="253237"/>
            <a:ext cx="53244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  <a:ea typeface="Calibri" pitchFamily="34" charset="0"/>
                <a:cs typeface="Arial" pitchFamily="34" charset="0"/>
              </a:rPr>
              <a:t>Требования к снежным валам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61498" y="126460"/>
            <a:ext cx="3365770" cy="7198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 l="52825" t="38888" r="4347" b="31250"/>
          <a:stretch>
            <a:fillRect/>
          </a:stretch>
        </p:blipFill>
        <p:spPr bwMode="auto">
          <a:xfrm>
            <a:off x="5924839" y="16299"/>
            <a:ext cx="2975970" cy="83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01557" y="1087705"/>
            <a:ext cx="852143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Bookman Old Style" pitchFamily="18" charset="0"/>
              </a:rPr>
              <a:t>Рекомендации по стандартизации Р 50.1.035-2001*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Bookman Old Style" pitchFamily="18" charset="0"/>
              </a:rPr>
              <a:t>«Порядок применения международных и региональных стандартов в Российской Федерации» 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Bookman Old Style" pitchFamily="18" charset="0"/>
              </a:rPr>
              <a:t>3.5 При применении международных или региональных стандартов в качестве основы национальных стандартов допускается устанавливать в национальных стандартах более высокие требования, а также более широкую их номенклатуру, чем в международных или региональных стандартах (с сохранением требований взаимозависимости и технической совместимости).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spc="300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В раздел стандарта «Общие положения» включено следующее Примечание:</a:t>
            </a:r>
            <a:endParaRPr kumimoji="0" lang="ru-RU" sz="2000" b="0" i="0" u="sng" strike="noStrike" cap="none" spc="300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В национальных стандартах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государств-участников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Соглашения могут быть установлены более жесткие требования к эксплуатационному состоянию автомобильных дорог и срокам устранения выявленных дефектов.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61498" y="126460"/>
            <a:ext cx="3365770" cy="7198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 l="52825" t="38888" r="4347" b="31250"/>
          <a:stretch>
            <a:fillRect/>
          </a:stretch>
        </p:blipFill>
        <p:spPr bwMode="auto">
          <a:xfrm>
            <a:off x="5924839" y="16299"/>
            <a:ext cx="2975970" cy="83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3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91831" y="2033081"/>
          <a:ext cx="8540886" cy="4023360"/>
        </p:xfrm>
        <a:graphic>
          <a:graphicData uri="http://schemas.openxmlformats.org/drawingml/2006/table">
            <a:tbl>
              <a:tblPr/>
              <a:tblGrid>
                <a:gridCol w="8130923"/>
                <a:gridCol w="409963"/>
              </a:tblGrid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Times New Roman"/>
                        </a:rPr>
                        <a:t>1 Область применения</a:t>
                      </a:r>
                      <a:r>
                        <a:rPr lang="ru-RU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Times New Roman"/>
                        </a:rPr>
                        <a:t>……………………………………………..……………………………………….………….</a:t>
                      </a:r>
                      <a:endParaRPr lang="ru-RU" sz="1100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2204" marR="6220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2204" marR="622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Calibri"/>
                        </a:rPr>
                        <a:t>2 Нормативные ссылки</a:t>
                      </a:r>
                      <a:r>
                        <a:rPr lang="ru-RU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Calibri"/>
                        </a:rPr>
                        <a:t>…………………………………………………………………………………….…………...</a:t>
                      </a:r>
                      <a:endParaRPr lang="ru-RU" sz="1100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2204" marR="6220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2204" marR="622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Times New Roman"/>
                        </a:rPr>
                        <a:t>3 Термины и определения </a:t>
                      </a:r>
                      <a:r>
                        <a:rPr lang="ru-RU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Times New Roman"/>
                        </a:rPr>
                        <a:t>……………………………….……………………………………………………..……..</a:t>
                      </a:r>
                      <a:endParaRPr lang="ru-RU" sz="1100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2204" marR="6220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2204" marR="622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Calibri"/>
                        </a:rPr>
                        <a:t>4 Общие положения </a:t>
                      </a:r>
                      <a:r>
                        <a:rPr lang="ru-RU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Calibri"/>
                        </a:rPr>
                        <a:t>……..…………………………………………………………………………………….….……</a:t>
                      </a:r>
                      <a:endParaRPr lang="ru-RU" sz="1100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2204" marR="6220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2204" marR="622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3873">
                <a:tc>
                  <a:txBody>
                    <a:bodyPr/>
                    <a:lstStyle/>
                    <a:p>
                      <a:pPr marL="180340" indent="-18034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791200" algn="l"/>
                        </a:tabLst>
                      </a:pP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Calibri"/>
                        </a:rPr>
                        <a:t>5 Требования к </a:t>
                      </a: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Calibri"/>
                          <a:cs typeface="Arial"/>
                        </a:rPr>
                        <a:t>покрытию проезжей части, </a:t>
                      </a: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Calibri"/>
                        </a:rPr>
                        <a:t>обочинам</a:t>
                      </a: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DejaVuSerif"/>
                        </a:rPr>
                        <a:t>, разделительным полосам и видимости</a:t>
                      </a:r>
                      <a:r>
                        <a:rPr lang="ru-RU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DejaVuSerif"/>
                        </a:rPr>
                        <a:t>...……..…</a:t>
                      </a:r>
                      <a:endParaRPr lang="ru-RU" sz="1100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2204" marR="622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2204" marR="622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778">
                <a:tc>
                  <a:txBody>
                    <a:bodyPr/>
                    <a:lstStyle/>
                    <a:p>
                      <a:pPr marL="291465" indent="-26987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Calibri"/>
                        </a:rPr>
                        <a:t>6 Требования к техническим средствам организации дорожного движения</a:t>
                      </a:r>
                      <a:r>
                        <a:rPr lang="ru-RU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Calibri"/>
                        </a:rPr>
                        <a:t>…………………………………</a:t>
                      </a:r>
                      <a:endParaRPr lang="ru-RU" sz="1100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2204" marR="622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2204" marR="622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 marL="215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Calibri"/>
                        </a:rPr>
                        <a:t>7 Требования к искусственному освещению </a:t>
                      </a:r>
                      <a:r>
                        <a:rPr lang="ru-RU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Calibri"/>
                        </a:rPr>
                        <a:t>…………………………………………………………...………….</a:t>
                      </a:r>
                      <a:endParaRPr lang="ru-RU" sz="1100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2204" marR="622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2204" marR="622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 marL="215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Calibri"/>
                        </a:rPr>
                        <a:t>8 Требования к тоннелям</a:t>
                      </a:r>
                      <a:r>
                        <a:rPr lang="ru-RU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Calibri"/>
                        </a:rPr>
                        <a:t>………………………………………………………………………………………………</a:t>
                      </a:r>
                      <a:endParaRPr lang="ru-RU" sz="1100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2204" marR="622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2204" marR="622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291465" indent="-26987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Calibri"/>
                        </a:rPr>
                        <a:t>9 Требования к системам сигнализации на железнодорожных переездах</a:t>
                      </a:r>
                      <a:r>
                        <a:rPr lang="ru-RU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Calibri"/>
                        </a:rPr>
                        <a:t>…………………...………………</a:t>
                      </a:r>
                      <a:endParaRPr lang="ru-RU" sz="1100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2204" marR="622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2204" marR="622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Calibri"/>
                        </a:rPr>
                        <a:t>10 Требования к эксплуатационному состоянию в зимний период</a:t>
                      </a:r>
                      <a:r>
                        <a:rPr lang="ru-RU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Calibri"/>
                        </a:rPr>
                        <a:t>……………………………………………..</a:t>
                      </a:r>
                      <a:endParaRPr lang="ru-RU" sz="1100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2204" marR="622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2204" marR="622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Calibri"/>
                        </a:rPr>
                        <a:t>Библиография</a:t>
                      </a:r>
                      <a:r>
                        <a:rPr lang="ru-RU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 Narrow" pitchFamily="34" charset="0"/>
                          <a:ea typeface="Calibri"/>
                        </a:rPr>
                        <a:t>…………………………………………………….…..………………………………………………….</a:t>
                      </a:r>
                      <a:endParaRPr lang="ru-RU" sz="1100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2204" marR="6220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2204" marR="622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91831" y="823670"/>
            <a:ext cx="7869676" cy="108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91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ГОСТ «Дороги автомобильные общего пользования. Требования к эксплуатационному состоянию»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91200" algn="l"/>
              </a:tabLst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91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Содержание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61498" y="126460"/>
            <a:ext cx="3365770" cy="7198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 l="52825" t="38888" r="4347" b="31250"/>
          <a:stretch>
            <a:fillRect/>
          </a:stretch>
        </p:blipFill>
        <p:spPr bwMode="auto">
          <a:xfrm>
            <a:off x="5924839" y="16299"/>
            <a:ext cx="2975970" cy="83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01557" y="2038655"/>
            <a:ext cx="857007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3D37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A3D37"/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Требования к эксплуатационному состоянию дорог в соответствии с настоящим стандартом определяют по категориям дорог по ГОСТ «Дороги автомобильные общего пользования. Техническая классификация» или по уровням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A3D37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эксплуатационного состояния, установленным нормативными документами государств-участников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A3D37"/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Соглашения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A3D37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3D37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4A3D37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1557" y="204595"/>
            <a:ext cx="40661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Общие положения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661498" y="126460"/>
            <a:ext cx="3365770" cy="7198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 l="52825" t="38888" r="4347" b="31250"/>
          <a:stretch>
            <a:fillRect/>
          </a:stretch>
        </p:blipFill>
        <p:spPr bwMode="auto">
          <a:xfrm>
            <a:off x="5924839" y="16299"/>
            <a:ext cx="2975970" cy="83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81044" y="1534223"/>
            <a:ext cx="8571126" cy="3954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дефект: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Несоответствие транспортно-эксплуатационных показателей конструктивных элементов дорог, дорожных сооружений и элементов обустройства требованиям настоящего стандарта.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момент обнаружения: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Дата и время регистрации поступления информации о наличии дефекта уполномоченным лицом организации, осуществляющей дорожную деятельность.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срок устранения дефекта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: Время с момента обнаружения дефекта до его устранения.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spc="300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В раздел «Общие положения» включен пункт:</a:t>
            </a:r>
            <a:endParaRPr kumimoji="0" lang="ru-RU" sz="1100" b="0" i="0" u="sng" strike="noStrike" cap="none" spc="300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В случаях, когда для устранения дефекта по технологии проведения работ необходимы определенные  погодно-климатические условия, срок устранения дефекта исчисляется с момента их наступления.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61498" y="126460"/>
            <a:ext cx="3365770" cy="7198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 l="52825" t="38888" r="4347" b="31250"/>
          <a:stretch>
            <a:fillRect/>
          </a:stretch>
        </p:blipFill>
        <p:spPr bwMode="auto">
          <a:xfrm>
            <a:off x="5924839" y="16299"/>
            <a:ext cx="2975970" cy="83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26850" y="2751189"/>
          <a:ext cx="7237379" cy="2192515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3620137"/>
                <a:gridCol w="3617242"/>
              </a:tblGrid>
              <a:tr h="5563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Категория дороги</a:t>
                      </a:r>
                      <a:endParaRPr lang="ru-RU" sz="11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Ровность по индексу </a:t>
                      </a:r>
                      <a:r>
                        <a:rPr lang="en-US" sz="1600" dirty="0"/>
                        <a:t>IRI</a:t>
                      </a:r>
                      <a:r>
                        <a:rPr lang="ru-RU" sz="1600" dirty="0"/>
                        <a:t>, м/км, 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не более </a:t>
                      </a:r>
                      <a:endParaRPr lang="ru-RU" sz="11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8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I</a:t>
                      </a:r>
                      <a:r>
                        <a:rPr lang="ru-RU" sz="1600"/>
                        <a:t>А, </a:t>
                      </a:r>
                      <a:r>
                        <a:rPr lang="en-US" sz="1600"/>
                        <a:t>I</a:t>
                      </a:r>
                      <a:r>
                        <a:rPr lang="ru-RU" sz="1600"/>
                        <a:t>Б</a:t>
                      </a:r>
                      <a:endParaRPr lang="ru-RU" sz="110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4,0</a:t>
                      </a:r>
                      <a:endParaRPr lang="ru-RU" sz="11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8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I</a:t>
                      </a:r>
                      <a:r>
                        <a:rPr lang="ru-RU" sz="1600"/>
                        <a:t>В, </a:t>
                      </a:r>
                      <a:r>
                        <a:rPr lang="en-US" sz="1600"/>
                        <a:t>II</a:t>
                      </a:r>
                      <a:endParaRPr lang="ru-RU" sz="110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4,5</a:t>
                      </a:r>
                      <a:endParaRPr lang="ru-RU" sz="11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8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III</a:t>
                      </a:r>
                      <a:endParaRPr lang="ru-RU" sz="110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5,5</a:t>
                      </a:r>
                      <a:endParaRPr lang="ru-RU" sz="11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8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I</a:t>
                      </a:r>
                      <a:r>
                        <a:rPr lang="ru-RU" sz="1400"/>
                        <a:t>V</a:t>
                      </a:r>
                      <a:endParaRPr lang="ru-RU" sz="110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6,5</a:t>
                      </a:r>
                      <a:endParaRPr lang="ru-RU" sz="11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10019">
                <a:tc gridSpan="2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П </a:t>
                      </a:r>
                      <a:r>
                        <a:rPr lang="ru-RU" sz="1400" dirty="0" err="1"/>
                        <a:t>р</a:t>
                      </a:r>
                      <a:r>
                        <a:rPr lang="ru-RU" sz="1400" dirty="0"/>
                        <a:t> и м е ч а </a:t>
                      </a:r>
                      <a:r>
                        <a:rPr lang="ru-RU" sz="1400" dirty="0" err="1"/>
                        <a:t>н</a:t>
                      </a:r>
                      <a:r>
                        <a:rPr lang="ru-RU" sz="1400" dirty="0"/>
                        <a:t> и е – Значения IRI (</a:t>
                      </a:r>
                      <a:r>
                        <a:rPr lang="en-US" sz="1400" dirty="0"/>
                        <a:t>International Roughness Index</a:t>
                      </a:r>
                      <a:r>
                        <a:rPr lang="ru-RU" sz="1400" dirty="0"/>
                        <a:t>), Международный индекс ровности,  рассчитывают по каждому 100 м участку полосы дороги.</a:t>
                      </a:r>
                      <a:endParaRPr lang="ru-RU" sz="11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72374" y="1173560"/>
            <a:ext cx="857979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A3D37"/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Продольная ровность покрытия проезжей части должна обеспечивать безопасные условия движения и не превышать для соответствующих категорий дорог значений, указанных в таблице 1, для дорог с уровнями эксплуатационного состояния – соответствовать требованиям национальных стандартов государств-участников Соглашения.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4A3D37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A3D37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4A3D37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spc="300" normalizeH="0" baseline="0" dirty="0" smtClean="0">
                <a:ln>
                  <a:noFill/>
                </a:ln>
                <a:solidFill>
                  <a:srgbClr val="4A3D37"/>
                </a:solidFill>
                <a:effectLst/>
                <a:latin typeface="Arial Narrow" pitchFamily="34" charset="0"/>
                <a:ea typeface="DejaVuSerif"/>
                <a:cs typeface="Arial" pitchFamily="34" charset="0"/>
              </a:rPr>
              <a:t>Таблица 1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A3D37"/>
                </a:solidFill>
                <a:effectLst/>
                <a:latin typeface="Arial Narrow" pitchFamily="34" charset="0"/>
                <a:ea typeface="DejaVuSerif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A3D37"/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–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A3D37"/>
                </a:solidFill>
                <a:effectLst/>
                <a:latin typeface="Arial Narrow" pitchFamily="34" charset="0"/>
                <a:ea typeface="DejaVuSerif"/>
                <a:cs typeface="Arial" pitchFamily="34" charset="0"/>
              </a:rPr>
              <a:t>З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A3D37"/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начения показателей продольной ровности покрытия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4A3D37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2374" y="5252936"/>
            <a:ext cx="85797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4A3D37"/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Требования по ровности покрытия, измеренной 3-х метровой рейкой, отнесены к национальным нормам.</a:t>
            </a:r>
            <a:endParaRPr lang="ru-RU" sz="1600" dirty="0" smtClean="0">
              <a:solidFill>
                <a:srgbClr val="4A3D37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2373" y="291508"/>
            <a:ext cx="54669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Требования к ровности покрытия проезжей части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61498" y="126460"/>
            <a:ext cx="3365770" cy="7198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 l="52825" t="38888" r="4347" b="31250"/>
          <a:stretch>
            <a:fillRect/>
          </a:stretch>
        </p:blipFill>
        <p:spPr bwMode="auto">
          <a:xfrm>
            <a:off x="5924839" y="16299"/>
            <a:ext cx="2975970" cy="83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7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91827" y="1757759"/>
          <a:ext cx="8570071" cy="4509897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2340905"/>
                <a:gridCol w="1916300"/>
                <a:gridCol w="1437622"/>
                <a:gridCol w="1437622"/>
                <a:gridCol w="1437622"/>
              </a:tblGrid>
              <a:tr h="7075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Вид дефекта</a:t>
                      </a:r>
                      <a:endParaRPr lang="ru-RU" sz="1400" dirty="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Уровень эксплуатационного состояния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Категория дороги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Размер</a:t>
                      </a:r>
                      <a:endParaRPr lang="ru-RU" sz="1400" dirty="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Срок устранения, сут., не более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</a:tr>
              <a:tr h="235847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Покрытие дорожных одежд капитального и облегченного типов</a:t>
                      </a:r>
                      <a:endParaRPr lang="ru-RU" sz="1400" dirty="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8709">
                <a:tc rowSpan="4"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Отдельная выбоина или пролом глубиной 5 см и более, площадью, м</a:t>
                      </a:r>
                      <a:r>
                        <a:rPr lang="ru-RU" sz="1400" baseline="30000" dirty="0">
                          <a:latin typeface="Arial Narrow" pitchFamily="34" charset="0"/>
                        </a:rPr>
                        <a:t>2</a:t>
                      </a:r>
                      <a:r>
                        <a:rPr lang="ru-RU" sz="1400" dirty="0">
                          <a:latin typeface="Arial Narrow" pitchFamily="34" charset="0"/>
                        </a:rPr>
                        <a:t>, равной или более</a:t>
                      </a:r>
                      <a:endParaRPr lang="ru-RU" sz="1400" dirty="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1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 Narrow" pitchFamily="34" charset="0"/>
                        </a:rPr>
                        <a:t>I</a:t>
                      </a:r>
                      <a:r>
                        <a:rPr lang="ru-RU" sz="1400">
                          <a:latin typeface="Arial Narrow" pitchFamily="34" charset="0"/>
                        </a:rPr>
                        <a:t>А, </a:t>
                      </a:r>
                      <a:r>
                        <a:rPr lang="en-US" sz="1400">
                          <a:latin typeface="Arial Narrow" pitchFamily="34" charset="0"/>
                        </a:rPr>
                        <a:t>I</a:t>
                      </a:r>
                      <a:r>
                        <a:rPr lang="ru-RU" sz="1400">
                          <a:latin typeface="Arial Narrow" pitchFamily="34" charset="0"/>
                        </a:rPr>
                        <a:t>Б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0,09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3</a:t>
                      </a:r>
                      <a:endParaRPr lang="ru-RU" sz="1400" dirty="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</a:tr>
              <a:tr h="2358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2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 Narrow" pitchFamily="34" charset="0"/>
                        </a:rPr>
                        <a:t>I</a:t>
                      </a:r>
                      <a:r>
                        <a:rPr lang="ru-RU" sz="1400">
                          <a:latin typeface="Arial Narrow" pitchFamily="34" charset="0"/>
                        </a:rPr>
                        <a:t>В, </a:t>
                      </a:r>
                      <a:r>
                        <a:rPr lang="en-US" sz="1400">
                          <a:latin typeface="Arial Narrow" pitchFamily="34" charset="0"/>
                        </a:rPr>
                        <a:t>II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7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</a:tr>
              <a:tr h="2358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3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 Narrow" pitchFamily="34" charset="0"/>
                        </a:rPr>
                        <a:t>III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10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</a:tr>
              <a:tr h="2358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4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 Narrow" pitchFamily="34" charset="0"/>
                        </a:rPr>
                        <a:t>I</a:t>
                      </a:r>
                      <a:r>
                        <a:rPr lang="ru-RU" sz="1400">
                          <a:latin typeface="Arial Narrow" pitchFamily="34" charset="0"/>
                        </a:rPr>
                        <a:t>V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12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</a:tr>
              <a:tr h="235847">
                <a:tc rowSpan="3"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Колея глубиной, см, более 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–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 Narrow" pitchFamily="34" charset="0"/>
                        </a:rPr>
                        <a:t>I</a:t>
                      </a:r>
                      <a:r>
                        <a:rPr lang="ru-RU" sz="1400">
                          <a:latin typeface="Arial Narrow" pitchFamily="34" charset="0"/>
                        </a:rPr>
                        <a:t>А, </a:t>
                      </a:r>
                      <a:r>
                        <a:rPr lang="en-US" sz="1400">
                          <a:latin typeface="Arial Narrow" pitchFamily="34" charset="0"/>
                        </a:rPr>
                        <a:t>I</a:t>
                      </a:r>
                      <a:r>
                        <a:rPr lang="ru-RU" sz="1400">
                          <a:latin typeface="Arial Narrow" pitchFamily="34" charset="0"/>
                        </a:rPr>
                        <a:t>Б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2,5 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Не нормируется*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</a:tr>
              <a:tr h="2358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1, 2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 Narrow" pitchFamily="34" charset="0"/>
                        </a:rPr>
                        <a:t>I</a:t>
                      </a:r>
                      <a:r>
                        <a:rPr lang="ru-RU" sz="1400">
                          <a:latin typeface="Arial Narrow" pitchFamily="34" charset="0"/>
                        </a:rPr>
                        <a:t>В –</a:t>
                      </a:r>
                      <a:r>
                        <a:rPr lang="en-US" sz="1400">
                          <a:latin typeface="Arial Narrow" pitchFamily="34" charset="0"/>
                        </a:rPr>
                        <a:t> I</a:t>
                      </a:r>
                      <a:r>
                        <a:rPr lang="ru-RU" sz="1400">
                          <a:latin typeface="Arial Narrow" pitchFamily="34" charset="0"/>
                        </a:rPr>
                        <a:t>V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3,0</a:t>
                      </a:r>
                      <a:endParaRPr lang="ru-RU" sz="1400" dirty="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8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3, 4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–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4,0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847">
                <a:tc rowSpan="3"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20" dirty="0">
                          <a:latin typeface="Arial Narrow" pitchFamily="34" charset="0"/>
                        </a:rPr>
                        <a:t>Сдвиг, волна </a:t>
                      </a:r>
                      <a:r>
                        <a:rPr lang="ru-RU" sz="1400" dirty="0">
                          <a:latin typeface="Arial Narrow" pitchFamily="34" charset="0"/>
                        </a:rPr>
                        <a:t>глубиной, см, более</a:t>
                      </a:r>
                      <a:endParaRPr lang="ru-RU" sz="1400" dirty="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Для всех уровней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 Narrow" pitchFamily="34" charset="0"/>
                        </a:rPr>
                        <a:t>I</a:t>
                      </a:r>
                      <a:r>
                        <a:rPr lang="ru-RU" sz="1400">
                          <a:latin typeface="Arial Narrow" pitchFamily="34" charset="0"/>
                        </a:rPr>
                        <a:t>А –  </a:t>
                      </a:r>
                      <a:r>
                        <a:rPr lang="en-US" sz="1400">
                          <a:latin typeface="Arial Narrow" pitchFamily="34" charset="0"/>
                        </a:rPr>
                        <a:t>II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3,0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7**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</a:tr>
              <a:tr h="2373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–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 Narrow" pitchFamily="34" charset="0"/>
                        </a:rPr>
                        <a:t>III</a:t>
                      </a:r>
                      <a:r>
                        <a:rPr lang="ru-RU" sz="1400">
                          <a:latin typeface="Arial Narrow" pitchFamily="34" charset="0"/>
                        </a:rPr>
                        <a:t>, 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5,0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10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</a:tr>
              <a:tr h="2373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–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 Narrow" pitchFamily="34" charset="0"/>
                        </a:rPr>
                        <a:t>I</a:t>
                      </a:r>
                      <a:r>
                        <a:rPr lang="ru-RU" sz="1400">
                          <a:latin typeface="Arial Narrow" pitchFamily="34" charset="0"/>
                        </a:rPr>
                        <a:t>V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12</a:t>
                      </a:r>
                      <a:endParaRPr lang="ru-RU" sz="14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 anchor="ctr"/>
                </a:tc>
              </a:tr>
              <a:tr h="943388">
                <a:tc gridSpan="5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*Срок устранения по национальным стандартам государств – участников Соглашения при осуществлении капитального ремонта и ремонта дорог.</a:t>
                      </a: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**Срок устранения для дорог с уровнями эксплуатационного состояния определяют по национальным стандартам государств – участников Соглашения.</a:t>
                      </a:r>
                      <a:endParaRPr lang="ru-RU" sz="1400" dirty="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1084" marR="6108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91826" y="772055"/>
            <a:ext cx="8570071" cy="9233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Покрытие проезжей части дорог не должно иметь дефектов, указанных в таблице 2.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Narrow" pitchFamily="34" charset="0"/>
              <a:ea typeface="DejaVuSerif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spc="300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Narrow" pitchFamily="34" charset="0"/>
                <a:ea typeface="DejaVuSerif"/>
                <a:cs typeface="Arial" pitchFamily="34" charset="0"/>
              </a:rPr>
              <a:t>Таблица 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Narrow" pitchFamily="34" charset="0"/>
                <a:ea typeface="DejaVuSerif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– Дефекты покрытия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 Narrow" pitchFamily="34" charset="0"/>
                <a:ea typeface="DejaVuSerif"/>
                <a:cs typeface="Arial" pitchFamily="34" charset="0"/>
              </a:rPr>
              <a:t> и сроки их устранения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827" y="243189"/>
            <a:ext cx="57587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Требования к покрытию проезжей части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661498" y="126460"/>
            <a:ext cx="3365770" cy="7198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 l="52825" t="38888" r="4347" b="31250"/>
          <a:stretch>
            <a:fillRect/>
          </a:stretch>
        </p:blipFill>
        <p:spPr bwMode="auto">
          <a:xfrm>
            <a:off x="5924839" y="16299"/>
            <a:ext cx="2975970" cy="83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11287" y="1908236"/>
          <a:ext cx="8531157" cy="4416933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4710595"/>
                <a:gridCol w="764292"/>
                <a:gridCol w="764292"/>
                <a:gridCol w="764292"/>
                <a:gridCol w="764292"/>
                <a:gridCol w="763394"/>
              </a:tblGrid>
              <a:tr h="41529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Вид дефекта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Размеры дефектов по уровню содержания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5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1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2</a:t>
                      </a:r>
                      <a:endParaRPr lang="ru-RU" sz="140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3</a:t>
                      </a:r>
                      <a:endParaRPr lang="ru-RU" sz="140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4</a:t>
                      </a:r>
                      <a:endParaRPr lang="ru-RU" sz="140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5</a:t>
                      </a:r>
                      <a:endParaRPr lang="ru-RU" sz="140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761365">
                <a:tc>
                  <a:txBody>
                    <a:bodyPr/>
                    <a:lstStyle/>
                    <a:p>
                      <a:pPr marL="36195" marR="36195"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Выбоины или проломы площадью менее 0,09 м</a:t>
                      </a:r>
                      <a:r>
                        <a:rPr lang="ru-RU" sz="1400" baseline="30000" dirty="0">
                          <a:latin typeface="Arial Narrow" pitchFamily="34" charset="0"/>
                        </a:rPr>
                        <a:t>2</a:t>
                      </a:r>
                      <a:r>
                        <a:rPr lang="ru-RU" sz="1400" dirty="0">
                          <a:latin typeface="Arial Narrow" pitchFamily="34" charset="0"/>
                        </a:rPr>
                        <a:t>,  глубиной менее 5* см на участке полосы движения длиной 100 м, площадью, м</a:t>
                      </a:r>
                      <a:r>
                        <a:rPr lang="ru-RU" sz="1400" baseline="30000" dirty="0">
                          <a:latin typeface="Arial Narrow" pitchFamily="34" charset="0"/>
                        </a:rPr>
                        <a:t>2</a:t>
                      </a:r>
                      <a:r>
                        <a:rPr lang="ru-RU" sz="1400" dirty="0">
                          <a:latin typeface="Arial Narrow" pitchFamily="34" charset="0"/>
                        </a:rPr>
                        <a:t>, равной или менее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0,1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0,5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1,0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1,5</a:t>
                      </a:r>
                      <a:endParaRPr lang="ru-RU" sz="140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2,1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1142048">
                <a:tc>
                  <a:txBody>
                    <a:bodyPr/>
                    <a:lstStyle/>
                    <a:p>
                      <a:pPr marL="36195" marR="36195"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Раскрытые необработанные трещины на асфальтобетонных и цементобетонных покрытиях (в т.ч. температурные трещины и сетка трещин по полосам наката) шириной раскрытия более 3 мм и суммарной длиной на 1000 м</a:t>
                      </a:r>
                      <a:r>
                        <a:rPr lang="ru-RU" sz="1400" baseline="30000" dirty="0">
                          <a:latin typeface="Arial Narrow" pitchFamily="34" charset="0"/>
                        </a:rPr>
                        <a:t>2</a:t>
                      </a:r>
                      <a:r>
                        <a:rPr lang="ru-RU" sz="1400" dirty="0">
                          <a:latin typeface="Arial Narrow" pitchFamily="34" charset="0"/>
                        </a:rPr>
                        <a:t>, м, не более 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15,0</a:t>
                      </a:r>
                      <a:endParaRPr lang="ru-RU" sz="140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15,0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20,0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20,0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Не устанавливается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571024">
                <a:tc>
                  <a:txBody>
                    <a:bodyPr/>
                    <a:lstStyle/>
                    <a:p>
                      <a:pPr marL="36195" marR="36195"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Загрязнения покрытия у кромок, толщиной слоя загрязнения не более 1,5 см шириной до 0,5 м на 1000 м кромки покрытия, не более, м</a:t>
                      </a:r>
                      <a:endParaRPr lang="ru-RU" sz="140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50,0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50,0</a:t>
                      </a:r>
                      <a:endParaRPr lang="ru-RU" sz="140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100,0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100,0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150,0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190341">
                <a:tc>
                  <a:txBody>
                    <a:bodyPr/>
                    <a:lstStyle/>
                    <a:p>
                      <a:pPr marL="36195" marR="36195"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Колея глубиной, см, не более</a:t>
                      </a:r>
                      <a:endParaRPr lang="ru-RU" sz="140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3,0</a:t>
                      </a:r>
                      <a:endParaRPr lang="ru-RU" sz="140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4,0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5,0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380683">
                <a:tc>
                  <a:txBody>
                    <a:bodyPr/>
                    <a:lstStyle/>
                    <a:p>
                      <a:pPr marL="36195" marR="36195"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Сдвиги и волны глубиной не более 3* см, м/км, не более</a:t>
                      </a:r>
                      <a:endParaRPr lang="ru-RU" sz="140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3,0</a:t>
                      </a:r>
                      <a:endParaRPr lang="ru-RU" sz="140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Narrow" pitchFamily="34" charset="0"/>
                        </a:rPr>
                        <a:t>5,0</a:t>
                      </a:r>
                      <a:endParaRPr lang="ru-RU" sz="140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10,0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15,0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20,0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380683">
                <a:tc gridSpan="6"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</a:rPr>
                        <a:t>* Минимальная величина дефекта устанавливается национальными стандартами государств – участников Соглашения.</a:t>
                      </a:r>
                      <a:endParaRPr lang="ru-RU" sz="1400" dirty="0">
                        <a:latin typeface="Arial Narrow" pitchFamily="34" charset="0"/>
                        <a:ea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11287" y="713030"/>
            <a:ext cx="8531158" cy="118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A3D37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Состояние покрытия проезжей части дороги должно соответствовать требованиям таблицы 2.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3D37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spc="300" normalizeH="0" baseline="0" dirty="0" smtClean="0">
                <a:ln>
                  <a:noFill/>
                </a:ln>
                <a:solidFill>
                  <a:srgbClr val="4A3D37"/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Таблица</a:t>
            </a:r>
            <a:r>
              <a:rPr kumimoji="0" lang="ru-RU" sz="2000" b="0" i="0" u="none" strike="noStrike" cap="none" spc="300" normalizeH="0" dirty="0" smtClean="0">
                <a:ln>
                  <a:noFill/>
                </a:ln>
                <a:solidFill>
                  <a:srgbClr val="4A3D37"/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 2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A3D37"/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–</a:t>
            </a:r>
            <a:r>
              <a:rPr kumimoji="0" lang="ru-RU" sz="2000" b="0" i="0" u="none" strike="noStrike" cap="none" normalizeH="0" baseline="0" dirty="0" smtClean="0" bmk="">
                <a:ln>
                  <a:noFill/>
                </a:ln>
                <a:solidFill>
                  <a:srgbClr val="4A3D37"/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Дефекты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A3D37"/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 покрытия проезжей части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4A3D37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1287" y="58368"/>
            <a:ext cx="64299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Дороги автомобильные общего пользования</a:t>
            </a:r>
            <a:endParaRPr lang="ru-RU" sz="1100" dirty="0" smtClean="0">
              <a:solidFill>
                <a:schemeClr val="bg1">
                  <a:lumMod val="50000"/>
                </a:schemeClr>
              </a:solidFill>
              <a:latin typeface="Arial Narrow" pitchFamily="34" charset="0"/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ТРЕБОВАНИЯ К УРОВНЮ ЛЕТНЕГО СОДЕРЖАНИЯ</a:t>
            </a:r>
            <a:endParaRPr lang="ru-RU" sz="1100" dirty="0" smtClean="0">
              <a:solidFill>
                <a:schemeClr val="bg1">
                  <a:lumMod val="50000"/>
                </a:schemeClr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61498" y="126460"/>
            <a:ext cx="3365770" cy="7198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 l="52825" t="38888" r="4347" b="31250"/>
          <a:stretch>
            <a:fillRect/>
          </a:stretch>
        </p:blipFill>
        <p:spPr bwMode="auto">
          <a:xfrm>
            <a:off x="5924839" y="16299"/>
            <a:ext cx="2975970" cy="83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9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3737" y="2154279"/>
          <a:ext cx="8638161" cy="3955320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3296323"/>
                <a:gridCol w="1537593"/>
                <a:gridCol w="1406293"/>
                <a:gridCol w="1021030"/>
                <a:gridCol w="1376922"/>
              </a:tblGrid>
              <a:tr h="810530">
                <a:tc>
                  <a:txBody>
                    <a:bodyPr/>
                    <a:lstStyle/>
                    <a:p>
                      <a:pPr indent="25590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Вид дефекта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Уровень </a:t>
                      </a:r>
                      <a:r>
                        <a:rPr lang="ru-RU" sz="1200" dirty="0" err="1" smtClean="0">
                          <a:latin typeface="Arial Narrow" pitchFamily="34" charset="0"/>
                        </a:rPr>
                        <a:t>эксплуата</a:t>
                      </a:r>
                      <a:r>
                        <a:rPr lang="ru-RU" sz="1200" dirty="0" smtClean="0">
                          <a:latin typeface="Arial Narrow" pitchFamily="34" charset="0"/>
                        </a:rPr>
                        <a:t>-</a:t>
                      </a:r>
                      <a:endParaRPr lang="ru-RU" sz="1200" dirty="0">
                        <a:latin typeface="Arial Narrow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</a:rPr>
                        <a:t>ционного</a:t>
                      </a:r>
                      <a:r>
                        <a:rPr lang="ru-RU" sz="1200" dirty="0">
                          <a:latin typeface="Arial Narrow" pitchFamily="34" charset="0"/>
                        </a:rPr>
                        <a:t> состояния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Категория дороги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Размеры</a:t>
                      </a:r>
                      <a:endParaRPr lang="ru-RU" sz="12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Срок устранения, сут., не более</a:t>
                      </a:r>
                      <a:endParaRPr lang="ru-RU" sz="12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818993">
                <a:tc>
                  <a:txBody>
                    <a:bodyPr/>
                    <a:lstStyle/>
                    <a:p>
                      <a:pPr marR="10795" indent="2667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Занижение обочины с переходным типом покрытия и разделительной полосы в местах сопряжения с проезжей частью при отсутствии бордюра, см, более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1079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Для всех уровней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Для всех категорий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5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</a:rPr>
                        <a:t>7*</a:t>
                      </a:r>
                      <a:endParaRPr lang="ru-RU" sz="120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270950">
                <a:tc rowSpan="4">
                  <a:txBody>
                    <a:bodyPr/>
                    <a:lstStyle/>
                    <a:p>
                      <a:pPr marR="10795" indent="2667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Отдельная выбоина или пролом на полосах безопасности и краевых полосах, глубиной 5 см и более, площадью, м</a:t>
                      </a:r>
                      <a:r>
                        <a:rPr lang="ru-RU" sz="1200" baseline="30000" dirty="0">
                          <a:latin typeface="Arial Narrow" pitchFamily="34" charset="0"/>
                        </a:rPr>
                        <a:t>2</a:t>
                      </a:r>
                      <a:r>
                        <a:rPr lang="ru-RU" sz="1200" dirty="0">
                          <a:latin typeface="Arial Narrow" pitchFamily="34" charset="0"/>
                        </a:rPr>
                        <a:t>, равной или более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1079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1, 2</a:t>
                      </a:r>
                      <a:endParaRPr lang="ru-RU" sz="1200" b="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 Narrow" pitchFamily="34" charset="0"/>
                        </a:rPr>
                        <a:t>I</a:t>
                      </a:r>
                      <a:r>
                        <a:rPr lang="ru-RU" sz="1200" dirty="0">
                          <a:latin typeface="Arial Narrow" pitchFamily="34" charset="0"/>
                        </a:rPr>
                        <a:t>А, </a:t>
                      </a:r>
                      <a:r>
                        <a:rPr lang="en-US" sz="1200" dirty="0">
                          <a:latin typeface="Arial Narrow" pitchFamily="34" charset="0"/>
                        </a:rPr>
                        <a:t>I</a:t>
                      </a:r>
                      <a:r>
                        <a:rPr lang="ru-RU" sz="1200" dirty="0">
                          <a:latin typeface="Arial Narrow" pitchFamily="34" charset="0"/>
                        </a:rPr>
                        <a:t>Б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rowSpan="8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0,09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10795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3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0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079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3</a:t>
                      </a:r>
                      <a:endParaRPr lang="ru-RU" sz="1200" b="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 Narrow" pitchFamily="34" charset="0"/>
                        </a:rPr>
                        <a:t>I</a:t>
                      </a:r>
                      <a:r>
                        <a:rPr lang="ru-RU" sz="1200" dirty="0">
                          <a:latin typeface="Arial Narrow" pitchFamily="34" charset="0"/>
                        </a:rPr>
                        <a:t>В, </a:t>
                      </a:r>
                      <a:r>
                        <a:rPr lang="en-US" sz="1200" dirty="0">
                          <a:latin typeface="Arial Narrow" pitchFamily="34" charset="0"/>
                        </a:rPr>
                        <a:t>II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0795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5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0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079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4</a:t>
                      </a:r>
                      <a:endParaRPr lang="ru-RU" sz="1200" b="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 Narrow" pitchFamily="34" charset="0"/>
                        </a:rPr>
                        <a:t>III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0795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7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0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079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–</a:t>
                      </a:r>
                      <a:endParaRPr lang="ru-RU" sz="1200" b="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 Narrow" pitchFamily="34" charset="0"/>
                        </a:rPr>
                        <a:t>I</a:t>
                      </a:r>
                      <a:r>
                        <a:rPr lang="ru-RU" sz="1200" dirty="0">
                          <a:latin typeface="Arial Narrow" pitchFamily="34" charset="0"/>
                        </a:rPr>
                        <a:t>V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0795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10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7597">
                <a:tc rowSpan="4">
                  <a:txBody>
                    <a:bodyPr/>
                    <a:lstStyle/>
                    <a:p>
                      <a:pPr marR="10795" indent="2667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Отдельная просадка или выбоина на укрепленной части обочины глубиной 5 см и более, площадью, м</a:t>
                      </a:r>
                      <a:r>
                        <a:rPr lang="ru-RU" sz="1200" baseline="30000" dirty="0">
                          <a:latin typeface="Arial Narrow" pitchFamily="34" charset="0"/>
                        </a:rPr>
                        <a:t>2</a:t>
                      </a:r>
                      <a:r>
                        <a:rPr lang="ru-RU" sz="1200" dirty="0">
                          <a:latin typeface="Arial Narrow" pitchFamily="34" charset="0"/>
                        </a:rPr>
                        <a:t>, равной или более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1079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–</a:t>
                      </a:r>
                      <a:endParaRPr lang="ru-RU" sz="1200" b="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Для всех категорий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0795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14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637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079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1, 2</a:t>
                      </a:r>
                      <a:endParaRPr lang="ru-RU" sz="1200" b="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indent="25590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–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0795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3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637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079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3</a:t>
                      </a:r>
                      <a:endParaRPr lang="ru-RU" sz="1200" b="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0795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5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637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079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4</a:t>
                      </a:r>
                      <a:endParaRPr lang="ru-RU" sz="1200" b="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0795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7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0084">
                <a:tc gridSpan="5"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</a:rPr>
                        <a:t>*Срок устранения для дорог с уровнями эксплуатационного состояния определяют по национальным стандартам государств – участников Соглашения.</a:t>
                      </a:r>
                      <a:endParaRPr lang="ru-RU" sz="1200" dirty="0">
                        <a:solidFill>
                          <a:srgbClr val="4A3D37"/>
                        </a:solidFill>
                        <a:latin typeface="Arial Narrow" pitchFamily="34" charset="0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23737" y="892394"/>
            <a:ext cx="86381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Обочины,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DejaVuSerif"/>
                <a:cs typeface="Arial" pitchFamily="34" charset="0"/>
              </a:rPr>
              <a:t>разделительные и укрепительные полосы автомобильных дорог не должны иметь дефектов,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указанных в таблице 3.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spc="300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Таблица 3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– Дефекты обочин,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 Narrow" pitchFamily="34" charset="0"/>
                <a:ea typeface="DejaVuSerif"/>
                <a:cs typeface="Arial" pitchFamily="34" charset="0"/>
              </a:rPr>
              <a:t> разделительных полос и сроки их устранения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3737" y="153730"/>
            <a:ext cx="6134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  <a:ea typeface="Times New Roman" pitchFamily="18" charset="0"/>
                <a:cs typeface="Arial" pitchFamily="34" charset="0"/>
              </a:rPr>
              <a:t>Требования к обочинам и 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  <a:ea typeface="DejaVuSerif"/>
                <a:cs typeface="Arial" pitchFamily="34" charset="0"/>
              </a:rPr>
              <a:t>разделительным полосам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61498" y="126460"/>
            <a:ext cx="3365770" cy="7198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 l="52825" t="38888" r="4347" b="31250"/>
          <a:stretch>
            <a:fillRect/>
          </a:stretch>
        </p:blipFill>
        <p:spPr bwMode="auto">
          <a:xfrm>
            <a:off x="5924839" y="16299"/>
            <a:ext cx="2975970" cy="83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4448</TotalTime>
  <Words>2528</Words>
  <Application>Microsoft Macintosh PowerPoint</Application>
  <PresentationFormat>Экран (4:3)</PresentationFormat>
  <Paragraphs>348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тенденциях в развитии нормативной базы органических вяжущих материалов</dc:title>
  <dc:creator>Алексей Бунчик</dc:creator>
  <cp:lastModifiedBy>MIKHAIL</cp:lastModifiedBy>
  <cp:revision>155</cp:revision>
  <cp:lastPrinted>2014-10-15T05:27:30Z</cp:lastPrinted>
  <dcterms:created xsi:type="dcterms:W3CDTF">2014-04-09T13:39:40Z</dcterms:created>
  <dcterms:modified xsi:type="dcterms:W3CDTF">2014-12-17T09:41:24Z</dcterms:modified>
</cp:coreProperties>
</file>