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5" r:id="rId10"/>
    <p:sldId id="266" r:id="rId11"/>
    <p:sldId id="264" r:id="rId12"/>
    <p:sldId id="269" r:id="rId13"/>
    <p:sldId id="268" r:id="rId14"/>
    <p:sldId id="267" r:id="rId15"/>
  </p:sldIdLst>
  <p:sldSz cx="9144000" cy="6858000" type="screen4x3"/>
  <p:notesSz cx="6797675" cy="9872663"/>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3D37"/>
    <a:srgbClr val="F4D04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585" autoAdjust="0"/>
  </p:normalViewPr>
  <p:slideViewPr>
    <p:cSldViewPr snapToGrid="0" snapToObjects="1">
      <p:cViewPr varScale="1">
        <p:scale>
          <a:sx n="98" d="100"/>
          <a:sy n="98" d="100"/>
        </p:scale>
        <p:origin x="-184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3"/>
            <a:ext cx="2946400" cy="4937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9688" y="3"/>
            <a:ext cx="2946400" cy="493713"/>
          </a:xfrm>
          <a:prstGeom prst="rect">
            <a:avLst/>
          </a:prstGeom>
        </p:spPr>
        <p:txBody>
          <a:bodyPr vert="horz" lIns="91440" tIns="45720" rIns="91440" bIns="45720" rtlCol="0"/>
          <a:lstStyle>
            <a:lvl1pPr algn="r">
              <a:defRPr sz="1200"/>
            </a:lvl1pPr>
          </a:lstStyle>
          <a:p>
            <a:fld id="{9E9AD4E1-55A3-47BE-A2DC-99E0AAED5CD4}" type="datetimeFigureOut">
              <a:rPr lang="ru-RU" smtClean="0"/>
              <a:t>17.12.14</a:t>
            </a:fld>
            <a:endParaRPr lang="ru-RU"/>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3" y="4689475"/>
            <a:ext cx="5438775" cy="4443413"/>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77363"/>
            <a:ext cx="2946400" cy="49371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25AA1394-8DAD-4306-A8DC-7DE4D7EF7903}" type="slidenum">
              <a:rPr lang="ru-RU" smtClean="0"/>
              <a:t>‹#›</a:t>
            </a:fld>
            <a:endParaRPr lang="ru-RU"/>
          </a:p>
        </p:txBody>
      </p:sp>
    </p:spTree>
    <p:extLst>
      <p:ext uri="{BB962C8B-B14F-4D97-AF65-F5344CB8AC3E}">
        <p14:creationId xmlns:p14="http://schemas.microsoft.com/office/powerpoint/2010/main" val="209094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5AA1394-8DAD-4306-A8DC-7DE4D7EF7903}" type="slidenum">
              <a:rPr lang="ru-RU" smtClean="0"/>
              <a:t>1</a:t>
            </a:fld>
            <a:endParaRPr lang="ru-RU"/>
          </a:p>
        </p:txBody>
      </p:sp>
    </p:spTree>
    <p:extLst>
      <p:ext uri="{BB962C8B-B14F-4D97-AF65-F5344CB8AC3E}">
        <p14:creationId xmlns:p14="http://schemas.microsoft.com/office/powerpoint/2010/main" val="2174497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2130425"/>
            <a:ext cx="7772400" cy="1470025"/>
          </a:xfrm>
        </p:spPr>
        <p:txBody>
          <a:bodyPr/>
          <a:lstStyle/>
          <a:p>
            <a:r>
              <a:rPr lang="en-US"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Образец подзаголовка</a:t>
            </a:r>
            <a:endParaRPr lang="ru-RU"/>
          </a:p>
        </p:txBody>
      </p:sp>
      <p:sp>
        <p:nvSpPr>
          <p:cNvPr id="4" name="Дата 3"/>
          <p:cNvSpPr>
            <a:spLocks noGrp="1"/>
          </p:cNvSpPr>
          <p:nvPr>
            <p:ph type="dt" sz="half" idx="10"/>
          </p:nvPr>
        </p:nvSpPr>
        <p:spPr/>
        <p:txBody>
          <a:bodyPr/>
          <a:lstStyle/>
          <a:p>
            <a:fld id="{A8B24F74-966C-4927-A5FF-005917CC086D}" type="datetime1">
              <a:rPr lang="ru-RU" smtClean="0"/>
              <a:t>17.12.14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425403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Дата 3"/>
          <p:cNvSpPr>
            <a:spLocks noGrp="1"/>
          </p:cNvSpPr>
          <p:nvPr>
            <p:ph type="dt" sz="half" idx="10"/>
          </p:nvPr>
        </p:nvSpPr>
        <p:spPr/>
        <p:txBody>
          <a:bodyPr/>
          <a:lstStyle/>
          <a:p>
            <a:fld id="{B72BFEB1-500D-4CDC-84A0-176DA9B80CB5}" type="datetime1">
              <a:rPr lang="ru-RU" smtClean="0"/>
              <a:t>17.12.14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317377432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en-US"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Дата 3"/>
          <p:cNvSpPr>
            <a:spLocks noGrp="1"/>
          </p:cNvSpPr>
          <p:nvPr>
            <p:ph type="dt" sz="half" idx="10"/>
          </p:nvPr>
        </p:nvSpPr>
        <p:spPr/>
        <p:txBody>
          <a:bodyPr/>
          <a:lstStyle/>
          <a:p>
            <a:fld id="{B72BFEB1-500D-4CDC-84A0-176DA9B80CB5}" type="datetime1">
              <a:rPr lang="ru-RU" smtClean="0"/>
              <a:t>17.12.14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326932060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smtClean="0"/>
              <a:t>Образец заголовка</a:t>
            </a:r>
            <a:endParaRPr lang="ru-RU"/>
          </a:p>
        </p:txBody>
      </p:sp>
      <p:sp>
        <p:nvSpPr>
          <p:cNvPr id="3" name="Содержимое 2"/>
          <p:cNvSpPr>
            <a:spLocks noGrp="1"/>
          </p:cNvSpPr>
          <p:nvPr>
            <p:ph idx="1"/>
          </p:nvPr>
        </p:nvSpPr>
        <p:spPr/>
        <p:txBody>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Дата 3"/>
          <p:cNvSpPr>
            <a:spLocks noGrp="1"/>
          </p:cNvSpPr>
          <p:nvPr>
            <p:ph type="dt" sz="half" idx="10"/>
          </p:nvPr>
        </p:nvSpPr>
        <p:spPr/>
        <p:txBody>
          <a:bodyPr/>
          <a:lstStyle/>
          <a:p>
            <a:fld id="{8CE128EF-CF3F-47E7-A642-2A84B0679A25}" type="datetime1">
              <a:rPr lang="ru-RU" smtClean="0"/>
              <a:t>17.12.14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414387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4406900"/>
            <a:ext cx="7772400" cy="1362075"/>
          </a:xfrm>
        </p:spPr>
        <p:txBody>
          <a:bodyPr anchor="t"/>
          <a:lstStyle>
            <a:lvl1pPr algn="l">
              <a:defRPr sz="4000" b="1" cap="all"/>
            </a:lvl1pPr>
          </a:lstStyle>
          <a:p>
            <a:r>
              <a:rPr lang="en-US"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Образец текста</a:t>
            </a:r>
          </a:p>
        </p:txBody>
      </p:sp>
      <p:sp>
        <p:nvSpPr>
          <p:cNvPr id="4" name="Дата 3"/>
          <p:cNvSpPr>
            <a:spLocks noGrp="1"/>
          </p:cNvSpPr>
          <p:nvPr>
            <p:ph type="dt" sz="half" idx="10"/>
          </p:nvPr>
        </p:nvSpPr>
        <p:spPr/>
        <p:txBody>
          <a:bodyPr/>
          <a:lstStyle/>
          <a:p>
            <a:fld id="{993CD1EE-6DEA-4EF4-BB49-4B0008AC2671}" type="datetime1">
              <a:rPr lang="ru-RU" smtClean="0"/>
              <a:t>17.12.14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29537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5" name="Дата 4"/>
          <p:cNvSpPr>
            <a:spLocks noGrp="1"/>
          </p:cNvSpPr>
          <p:nvPr>
            <p:ph type="dt" sz="half" idx="10"/>
          </p:nvPr>
        </p:nvSpPr>
        <p:spPr/>
        <p:txBody>
          <a:bodyPr/>
          <a:lstStyle/>
          <a:p>
            <a:fld id="{01D01AB6-B63E-4570-8BFA-134E6F8528B2}" type="datetime1">
              <a:rPr lang="ru-RU" smtClean="0"/>
              <a:t>17.12.14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823742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en-US"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7" name="Дата 6"/>
          <p:cNvSpPr>
            <a:spLocks noGrp="1"/>
          </p:cNvSpPr>
          <p:nvPr>
            <p:ph type="dt" sz="half" idx="10"/>
          </p:nvPr>
        </p:nvSpPr>
        <p:spPr/>
        <p:txBody>
          <a:bodyPr/>
          <a:lstStyle/>
          <a:p>
            <a:fld id="{FAF4ECE5-1F26-4692-9C6F-FE004E5F9522}" type="datetime1">
              <a:rPr lang="ru-RU" smtClean="0"/>
              <a:t>17.12.14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570185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smtClean="0"/>
              <a:t>Образец заголовка</a:t>
            </a:r>
            <a:endParaRPr lang="ru-RU"/>
          </a:p>
        </p:txBody>
      </p:sp>
      <p:sp>
        <p:nvSpPr>
          <p:cNvPr id="3" name="Дата 2"/>
          <p:cNvSpPr>
            <a:spLocks noGrp="1"/>
          </p:cNvSpPr>
          <p:nvPr>
            <p:ph type="dt" sz="half" idx="10"/>
          </p:nvPr>
        </p:nvSpPr>
        <p:spPr/>
        <p:txBody>
          <a:bodyPr/>
          <a:lstStyle/>
          <a:p>
            <a:fld id="{A968FE9E-C63D-4E22-8302-BB6F1B630A39}" type="datetime1">
              <a:rPr lang="ru-RU" smtClean="0"/>
              <a:t>17.12.14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019448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F2FC913-C604-476C-9A77-DBDAE9FB8EB3}" type="datetime1">
              <a:rPr lang="ru-RU" smtClean="0"/>
              <a:t>17.12.14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134410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3050"/>
            <a:ext cx="3008313" cy="1162050"/>
          </a:xfrm>
        </p:spPr>
        <p:txBody>
          <a:bodyPr anchor="b"/>
          <a:lstStyle>
            <a:lvl1pPr algn="l">
              <a:defRPr sz="2000" b="1"/>
            </a:lvl1pPr>
          </a:lstStyle>
          <a:p>
            <a:r>
              <a:rPr lang="en-US"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Образец текста</a:t>
            </a:r>
          </a:p>
        </p:txBody>
      </p:sp>
      <p:sp>
        <p:nvSpPr>
          <p:cNvPr id="5" name="Дата 4"/>
          <p:cNvSpPr>
            <a:spLocks noGrp="1"/>
          </p:cNvSpPr>
          <p:nvPr>
            <p:ph type="dt" sz="half" idx="10"/>
          </p:nvPr>
        </p:nvSpPr>
        <p:spPr/>
        <p:txBody>
          <a:bodyPr/>
          <a:lstStyle/>
          <a:p>
            <a:fld id="{F676F736-52E6-4067-BE55-825259FDEDF6}" type="datetime1">
              <a:rPr lang="ru-RU" smtClean="0"/>
              <a:t>17.12.14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28107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800600"/>
            <a:ext cx="5486400" cy="566738"/>
          </a:xfrm>
        </p:spPr>
        <p:txBody>
          <a:bodyPr anchor="b"/>
          <a:lstStyle>
            <a:lvl1pPr algn="l">
              <a:defRPr sz="2000" b="1"/>
            </a:lvl1pPr>
          </a:lstStyle>
          <a:p>
            <a:r>
              <a:rPr lang="en-US"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Образец текста</a:t>
            </a:r>
          </a:p>
        </p:txBody>
      </p:sp>
      <p:sp>
        <p:nvSpPr>
          <p:cNvPr id="5" name="Дата 4"/>
          <p:cNvSpPr>
            <a:spLocks noGrp="1"/>
          </p:cNvSpPr>
          <p:nvPr>
            <p:ph type="dt" sz="half" idx="10"/>
          </p:nvPr>
        </p:nvSpPr>
        <p:spPr/>
        <p:txBody>
          <a:bodyPr/>
          <a:lstStyle/>
          <a:p>
            <a:fld id="{AD1D0218-344C-4A8C-80A6-0B290BB8B5B3}" type="datetime1">
              <a:rPr lang="ru-RU" smtClean="0"/>
              <a:t>17.12.14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03B3DD-87C3-2F4C-9EFF-9ABC2975F844}" type="slidenum">
              <a:rPr lang="ru-RU" smtClean="0"/>
              <a:t>‹#›</a:t>
            </a:fld>
            <a:endParaRPr lang="ru-RU"/>
          </a:p>
        </p:txBody>
      </p:sp>
    </p:spTree>
    <p:extLst>
      <p:ext uri="{BB962C8B-B14F-4D97-AF65-F5344CB8AC3E}">
        <p14:creationId xmlns:p14="http://schemas.microsoft.com/office/powerpoint/2010/main" val="1396234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2BFEB1-500D-4CDC-84A0-176DA9B80CB5}" type="datetime1">
              <a:rPr lang="ru-RU" smtClean="0"/>
              <a:t>17.12.14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03B3DD-87C3-2F4C-9EFF-9ABC2975F844}" type="slidenum">
              <a:rPr lang="ru-RU" smtClean="0"/>
              <a:t>‹#›</a:t>
            </a:fld>
            <a:endParaRPr lang="ru-RU"/>
          </a:p>
        </p:txBody>
      </p:sp>
    </p:spTree>
    <p:extLst>
      <p:ext uri="{BB962C8B-B14F-4D97-AF65-F5344CB8AC3E}">
        <p14:creationId xmlns:p14="http://schemas.microsoft.com/office/powerpoint/2010/main" val="1595921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1886" y="5516554"/>
            <a:ext cx="8401736" cy="622995"/>
          </a:xfrm>
        </p:spPr>
        <p:txBody>
          <a:bodyPr>
            <a:normAutofit/>
          </a:bodyPr>
          <a:lstStyle/>
          <a:p>
            <a:pPr algn="r">
              <a:spcBef>
                <a:spcPts val="0"/>
              </a:spcBef>
            </a:pPr>
            <a:r>
              <a:rPr lang="ru-RU" sz="1600" dirty="0">
                <a:solidFill>
                  <a:schemeClr val="tx1"/>
                </a:solidFill>
                <a:effectLst>
                  <a:outerShdw blurRad="38100" dist="38100" dir="2700000" algn="tl">
                    <a:srgbClr val="000000">
                      <a:alpha val="43137"/>
                    </a:srgbClr>
                  </a:outerShdw>
                </a:effectLst>
                <a:latin typeface="Arial Narrow" panose="020B0606020202030204" pitchFamily="34" charset="0"/>
                <a:cs typeface="Times New Roman"/>
              </a:rPr>
              <a:t>18 -19 декабря 2014</a:t>
            </a:r>
          </a:p>
          <a:p>
            <a:pPr algn="r">
              <a:spcBef>
                <a:spcPts val="0"/>
              </a:spcBef>
            </a:pPr>
            <a:r>
              <a:rPr lang="ru-RU" sz="1600" dirty="0">
                <a:solidFill>
                  <a:schemeClr val="tx1"/>
                </a:solidFill>
                <a:effectLst>
                  <a:outerShdw blurRad="38100" dist="38100" dir="2700000" algn="tl">
                    <a:srgbClr val="000000">
                      <a:alpha val="43137"/>
                    </a:srgbClr>
                  </a:outerShdw>
                </a:effectLst>
                <a:latin typeface="Arial Narrow" panose="020B0606020202030204" pitchFamily="34" charset="0"/>
                <a:cs typeface="Times New Roman"/>
              </a:rPr>
              <a:t>г. Санкт-Петербург</a:t>
            </a:r>
          </a:p>
        </p:txBody>
      </p:sp>
      <p:sp>
        <p:nvSpPr>
          <p:cNvPr id="4" name="Номер слайда 3"/>
          <p:cNvSpPr>
            <a:spLocks noGrp="1"/>
          </p:cNvSpPr>
          <p:nvPr>
            <p:ph type="sldNum" sz="quarter" idx="12"/>
          </p:nvPr>
        </p:nvSpPr>
        <p:spPr/>
        <p:txBody>
          <a:bodyPr/>
          <a:lstStyle/>
          <a:p>
            <a:fld id="{8803B3DD-87C3-2F4C-9EFF-9ABC2975F844}" type="slidenum">
              <a:rPr lang="ru-RU" smtClean="0"/>
              <a:t>1</a:t>
            </a:fld>
            <a:endParaRPr lang="ru-RU"/>
          </a:p>
        </p:txBody>
      </p:sp>
      <p:sp>
        <p:nvSpPr>
          <p:cNvPr id="6" name="TextBox 5"/>
          <p:cNvSpPr txBox="1"/>
          <p:nvPr/>
        </p:nvSpPr>
        <p:spPr>
          <a:xfrm>
            <a:off x="572568" y="2727276"/>
            <a:ext cx="7956135" cy="1277273"/>
          </a:xfrm>
          <a:prstGeom prst="rect">
            <a:avLst/>
          </a:prstGeom>
          <a:noFill/>
        </p:spPr>
        <p:txBody>
          <a:bodyPr wrap="square" rtlCol="0">
            <a:spAutoFit/>
          </a:bodyPr>
          <a:lstStyle/>
          <a:p>
            <a:pPr algn="ctr">
              <a:spcAft>
                <a:spcPts val="600"/>
              </a:spcAft>
            </a:pPr>
            <a:r>
              <a:rPr lang="ru-RU" sz="2400" b="1" dirty="0">
                <a:solidFill>
                  <a:srgbClr val="4A3D37"/>
                </a:solidFill>
                <a:effectLst>
                  <a:outerShdw blurRad="38100" dist="38100" dir="2700000" algn="tl">
                    <a:srgbClr val="000000">
                      <a:alpha val="43137"/>
                    </a:srgbClr>
                  </a:outerShdw>
                </a:effectLst>
                <a:latin typeface="Arial Narrow" panose="020B0606020202030204" pitchFamily="34" charset="0"/>
              </a:rPr>
              <a:t>Конференция:</a:t>
            </a:r>
          </a:p>
          <a:p>
            <a:pPr algn="ctr">
              <a:spcAft>
                <a:spcPts val="600"/>
              </a:spcAft>
            </a:pPr>
            <a:r>
              <a:rPr lang="ru-RU" sz="2400" b="1" dirty="0">
                <a:solidFill>
                  <a:srgbClr val="4A3D37"/>
                </a:solidFill>
                <a:effectLst>
                  <a:outerShdw blurRad="38100" dist="38100" dir="2700000" algn="tl">
                    <a:srgbClr val="000000">
                      <a:alpha val="43137"/>
                    </a:srgbClr>
                  </a:outerShdw>
                </a:effectLst>
                <a:latin typeface="Arial Narrow" panose="020B0606020202030204" pitchFamily="34" charset="0"/>
              </a:rPr>
              <a:t>«ТЕХНИЧЕСКОЕ РЕГУЛИРОВАНИЕ </a:t>
            </a:r>
            <a:r>
              <a:rPr lang="ru-RU" sz="2400" b="1" dirty="0" smtClean="0">
                <a:solidFill>
                  <a:srgbClr val="4A3D37"/>
                </a:solidFill>
                <a:effectLst>
                  <a:outerShdw blurRad="38100" dist="38100" dir="2700000" algn="tl">
                    <a:srgbClr val="000000">
                      <a:alpha val="43137"/>
                    </a:srgbClr>
                  </a:outerShdw>
                </a:effectLst>
                <a:latin typeface="Arial Narrow" panose="020B0606020202030204" pitchFamily="34" charset="0"/>
              </a:rPr>
              <a:t/>
            </a:r>
            <a:br>
              <a:rPr lang="ru-RU" sz="2400" b="1" dirty="0" smtClean="0">
                <a:solidFill>
                  <a:srgbClr val="4A3D37"/>
                </a:solidFill>
                <a:effectLst>
                  <a:outerShdw blurRad="38100" dist="38100" dir="2700000" algn="tl">
                    <a:srgbClr val="000000">
                      <a:alpha val="43137"/>
                    </a:srgbClr>
                  </a:outerShdw>
                </a:effectLst>
                <a:latin typeface="Arial Narrow" panose="020B0606020202030204" pitchFamily="34" charset="0"/>
              </a:rPr>
            </a:br>
            <a:r>
              <a:rPr lang="ru-RU" sz="2400" b="1" dirty="0" smtClean="0">
                <a:solidFill>
                  <a:srgbClr val="4A3D37"/>
                </a:solidFill>
                <a:effectLst>
                  <a:outerShdw blurRad="38100" dist="38100" dir="2700000" algn="tl">
                    <a:srgbClr val="000000">
                      <a:alpha val="43137"/>
                    </a:srgbClr>
                  </a:outerShdw>
                </a:effectLst>
                <a:latin typeface="Arial Narrow" panose="020B0606020202030204" pitchFamily="34" charset="0"/>
              </a:rPr>
              <a:t>В ДОРОЖНОМ ХОЗЯЙСТВЕ»</a:t>
            </a:r>
            <a:endParaRPr lang="ru-RU" sz="2400" b="1" dirty="0">
              <a:solidFill>
                <a:srgbClr val="4A3D37"/>
              </a:solidFill>
              <a:effectLst>
                <a:outerShdw blurRad="38100" dist="38100" dir="2700000" algn="tl">
                  <a:srgbClr val="000000">
                    <a:alpha val="43137"/>
                  </a:srgbClr>
                </a:outerShdw>
              </a:effectLst>
              <a:latin typeface="Arial Narrow" panose="020B0606020202030204" pitchFamily="34" charset="0"/>
              <a:cs typeface="Times New Roman"/>
            </a:endParaRPr>
          </a:p>
        </p:txBody>
      </p:sp>
    </p:spTree>
    <p:extLst>
      <p:ext uri="{BB962C8B-B14F-4D97-AF65-F5344CB8AC3E}">
        <p14:creationId xmlns:p14="http://schemas.microsoft.com/office/powerpoint/2010/main" val="5836679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10</a:t>
            </a:fld>
            <a:endParaRPr lang="ru-RU"/>
          </a:p>
        </p:txBody>
      </p:sp>
      <p:pic>
        <p:nvPicPr>
          <p:cNvPr id="3" name="Рисунок 2"/>
          <p:cNvPicPr>
            <a:picLocks noChangeAspect="1"/>
          </p:cNvPicPr>
          <p:nvPr/>
        </p:nvPicPr>
        <p:blipFill>
          <a:blip r:embed="rId2"/>
          <a:stretch>
            <a:fillRect/>
          </a:stretch>
        </p:blipFill>
        <p:spPr>
          <a:xfrm>
            <a:off x="1162423" y="981633"/>
            <a:ext cx="6726519" cy="5044889"/>
          </a:xfrm>
          <a:prstGeom prst="rect">
            <a:avLst/>
          </a:prstGeom>
        </p:spPr>
      </p:pic>
    </p:spTree>
    <p:extLst>
      <p:ext uri="{BB962C8B-B14F-4D97-AF65-F5344CB8AC3E}">
        <p14:creationId xmlns:p14="http://schemas.microsoft.com/office/powerpoint/2010/main" val="3257172866"/>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124635"/>
            <a:ext cx="8229600" cy="233082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11</a:t>
            </a:fld>
            <a:endParaRPr lang="ru-RU"/>
          </a:p>
        </p:txBody>
      </p:sp>
      <p:sp>
        <p:nvSpPr>
          <p:cNvPr id="5" name="TextBox 4"/>
          <p:cNvSpPr txBox="1"/>
          <p:nvPr/>
        </p:nvSpPr>
        <p:spPr>
          <a:xfrm>
            <a:off x="572568" y="1006091"/>
            <a:ext cx="7956135" cy="1815882"/>
          </a:xfrm>
          <a:prstGeom prst="rect">
            <a:avLst/>
          </a:prstGeom>
          <a:noFill/>
        </p:spPr>
        <p:txBody>
          <a:bodyPr wrap="square" rtlCol="0">
            <a:spAutoFit/>
          </a:bodyPr>
          <a:lstStyle/>
          <a:p>
            <a:pPr algn="just"/>
            <a:r>
              <a:rPr lang="ru-RU" sz="1600" b="1" dirty="0"/>
              <a:t>ГОСТ «Проектирование мостовых сооружений.</a:t>
            </a:r>
            <a:r>
              <a:rPr lang="ru-RU" sz="1600" dirty="0"/>
              <a:t> Общие требования» </a:t>
            </a:r>
            <a:endParaRPr lang="ru-RU" sz="1600" dirty="0" smtClean="0"/>
          </a:p>
          <a:p>
            <a:pPr algn="just"/>
            <a:endParaRPr lang="ru-RU" sz="1600" dirty="0" smtClean="0"/>
          </a:p>
          <a:p>
            <a:pPr algn="just"/>
            <a:r>
              <a:rPr lang="ru-RU" sz="1600" dirty="0" smtClean="0"/>
              <a:t>В </a:t>
            </a:r>
            <a:r>
              <a:rPr lang="ru-RU" sz="1600" dirty="0"/>
              <a:t>ГОСТ введен в явном виде коэффициент ответственности по назначению сооружения для мостовых сооружений с длиной пролета более 200 м – 1.1.</a:t>
            </a:r>
          </a:p>
          <a:p>
            <a:pPr algn="just"/>
            <a:endParaRPr lang="ru-RU" sz="1600" dirty="0" smtClean="0"/>
          </a:p>
          <a:p>
            <a:pPr algn="just"/>
            <a:r>
              <a:rPr lang="ru-RU" sz="1600" dirty="0" smtClean="0"/>
              <a:t>Введены </a:t>
            </a:r>
            <a:r>
              <a:rPr lang="ru-RU" sz="1600" dirty="0"/>
              <a:t>требования к селеопасным </a:t>
            </a:r>
            <a:r>
              <a:rPr lang="ru-RU" sz="1600" dirty="0" smtClean="0"/>
              <a:t>водотокам:</a:t>
            </a:r>
          </a:p>
          <a:p>
            <a:pPr algn="just"/>
            <a:endParaRPr lang="ru-RU" sz="1600" dirty="0"/>
          </a:p>
        </p:txBody>
      </p:sp>
      <p:pic>
        <p:nvPicPr>
          <p:cNvPr id="4" name="Рисунок 3"/>
          <p:cNvPicPr>
            <a:picLocks noChangeAspect="1"/>
          </p:cNvPicPr>
          <p:nvPr/>
        </p:nvPicPr>
        <p:blipFill>
          <a:blip r:embed="rId2"/>
          <a:stretch>
            <a:fillRect/>
          </a:stretch>
        </p:blipFill>
        <p:spPr>
          <a:xfrm>
            <a:off x="803928" y="2693334"/>
            <a:ext cx="7724775" cy="3524250"/>
          </a:xfrm>
          <a:prstGeom prst="rect">
            <a:avLst/>
          </a:prstGeom>
        </p:spPr>
      </p:pic>
    </p:spTree>
    <p:extLst>
      <p:ext uri="{BB962C8B-B14F-4D97-AF65-F5344CB8AC3E}">
        <p14:creationId xmlns:p14="http://schemas.microsoft.com/office/powerpoint/2010/main" val="2300460648"/>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12</a:t>
            </a:fld>
            <a:endParaRPr lang="ru-RU"/>
          </a:p>
        </p:txBody>
      </p:sp>
      <p:sp>
        <p:nvSpPr>
          <p:cNvPr id="4" name="TextBox 3"/>
          <p:cNvSpPr txBox="1"/>
          <p:nvPr/>
        </p:nvSpPr>
        <p:spPr>
          <a:xfrm>
            <a:off x="572568" y="1006091"/>
            <a:ext cx="7956135" cy="3539430"/>
          </a:xfrm>
          <a:prstGeom prst="rect">
            <a:avLst/>
          </a:prstGeom>
          <a:noFill/>
        </p:spPr>
        <p:txBody>
          <a:bodyPr wrap="square" rtlCol="0">
            <a:spAutoFit/>
          </a:bodyPr>
          <a:lstStyle/>
          <a:p>
            <a:r>
              <a:rPr lang="ru-RU" sz="1600" b="1" dirty="0" smtClean="0"/>
              <a:t>Появились требования к мостам через горные и предгорные реки:</a:t>
            </a:r>
          </a:p>
          <a:p>
            <a:r>
              <a:rPr lang="ru-RU" sz="1600" dirty="0" smtClean="0"/>
              <a:t> </a:t>
            </a:r>
            <a:endParaRPr lang="ru-RU" sz="1600" dirty="0"/>
          </a:p>
          <a:p>
            <a:pPr algn="just"/>
            <a:r>
              <a:rPr lang="ru-RU" sz="1600" dirty="0"/>
              <a:t>6.14 Для мостов, проектируемых на горных и предгорных реках, при определении расчетного уровня воды следует учитывать дополнительные факторы, которыми являются:</a:t>
            </a:r>
          </a:p>
          <a:p>
            <a:pPr algn="just"/>
            <a:r>
              <a:rPr lang="ru-RU" sz="1600" dirty="0"/>
              <a:t>- искривление водной поверхности с подъёмом над расчетным уровнем высокой воды (РУВВ) за счет скоростного напора в наиболее глубоких местах и набега ударной волны на опоры моста; </a:t>
            </a:r>
          </a:p>
          <a:p>
            <a:pPr algn="just"/>
            <a:r>
              <a:rPr lang="ru-RU" sz="1600" dirty="0"/>
              <a:t>- образование гребенчатых волн при поворотах реки на угол 20° и более градусов и в местах свала потока к одному из берегов;</a:t>
            </a:r>
          </a:p>
          <a:p>
            <a:pPr algn="just"/>
            <a:r>
              <a:rPr lang="ru-RU" sz="1600" dirty="0"/>
              <a:t>- повышение отметок дна за счет отложения </a:t>
            </a:r>
            <a:r>
              <a:rPr lang="ru-RU" sz="1600" dirty="0" err="1"/>
              <a:t>влекомых</a:t>
            </a:r>
            <a:r>
              <a:rPr lang="ru-RU" sz="1600" dirty="0"/>
              <a:t> наносов.   </a:t>
            </a:r>
          </a:p>
          <a:p>
            <a:pPr algn="just"/>
            <a:r>
              <a:rPr lang="ru-RU" sz="1600" dirty="0"/>
              <a:t>6.15 Для обеспечения нормальной работы мостовых переходов на горных и предгорных реках требуется, как правило, регулирование речных потоков. </a:t>
            </a:r>
          </a:p>
          <a:p>
            <a:pPr algn="just"/>
            <a:endParaRPr lang="ru-RU" sz="1600" dirty="0"/>
          </a:p>
        </p:txBody>
      </p:sp>
    </p:spTree>
    <p:extLst>
      <p:ext uri="{BB962C8B-B14F-4D97-AF65-F5344CB8AC3E}">
        <p14:creationId xmlns:p14="http://schemas.microsoft.com/office/powerpoint/2010/main" val="3430037492"/>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13</a:t>
            </a:fld>
            <a:endParaRPr lang="ru-RU"/>
          </a:p>
        </p:txBody>
      </p:sp>
      <p:sp>
        <p:nvSpPr>
          <p:cNvPr id="5" name="TextBox 4"/>
          <p:cNvSpPr txBox="1"/>
          <p:nvPr/>
        </p:nvSpPr>
        <p:spPr>
          <a:xfrm>
            <a:off x="572568" y="1006091"/>
            <a:ext cx="7956135" cy="3046988"/>
          </a:xfrm>
          <a:prstGeom prst="rect">
            <a:avLst/>
          </a:prstGeom>
          <a:noFill/>
        </p:spPr>
        <p:txBody>
          <a:bodyPr wrap="square" rtlCol="0">
            <a:spAutoFit/>
          </a:bodyPr>
          <a:lstStyle/>
          <a:p>
            <a:r>
              <a:rPr lang="ru-RU" sz="1600" b="1" dirty="0"/>
              <a:t>Уточнена формулировка строительного подъема для неразрезных пролетных строений</a:t>
            </a:r>
            <a:r>
              <a:rPr lang="ru-RU" sz="1600" b="1" dirty="0" smtClean="0"/>
              <a:t>:</a:t>
            </a:r>
          </a:p>
          <a:p>
            <a:r>
              <a:rPr lang="ru-RU" sz="1600" dirty="0" smtClean="0"/>
              <a:t> </a:t>
            </a:r>
            <a:endParaRPr lang="ru-RU" sz="1600" dirty="0"/>
          </a:p>
          <a:p>
            <a:pPr algn="just"/>
            <a:r>
              <a:rPr lang="ru-RU" sz="1600" dirty="0"/>
              <a:t>«Строительный подъем балочных неразрезных стальных и сталежелезобетонных пролётных строений следует предусматривать по плавной кривой, стрела которой после учёта деформаций от постоянной нагрузки равна 40 % упругого прогиба пролётного строения от равномерно - распределённой части временной вертикальной подвижной нагрузки при </a:t>
            </a:r>
            <a:r>
              <a:rPr lang="ru-RU" sz="1600" dirty="0" err="1"/>
              <a:t>загружении</a:t>
            </a:r>
            <a:r>
              <a:rPr lang="ru-RU" sz="1600" dirty="0"/>
              <a:t> ею всего пролётного строения при </a:t>
            </a:r>
            <a:r>
              <a:rPr lang="ru-RU" sz="1600" dirty="0" err="1" smtClean="0"/>
              <a:t>γ</a:t>
            </a:r>
            <a:r>
              <a:rPr lang="ru-RU" sz="1600" baseline="-25000" dirty="0" err="1" smtClean="0"/>
              <a:t>f</a:t>
            </a:r>
            <a:r>
              <a:rPr lang="ru-RU" sz="1600" baseline="-25000" dirty="0" smtClean="0"/>
              <a:t> </a:t>
            </a:r>
            <a:r>
              <a:rPr lang="ru-RU" sz="1600" dirty="0" smtClean="0"/>
              <a:t>= 1 </a:t>
            </a:r>
            <a:r>
              <a:rPr lang="ru-RU" sz="1600" dirty="0"/>
              <a:t>и 1+μ=1», т.е. определено, что пролетное строение должно быть загружено полностью, а не по линиям влияния, как это было в СП 35.13330.2011 и нагрузка от тележки не учитывается</a:t>
            </a:r>
            <a:r>
              <a:rPr lang="ru-RU" sz="1600" dirty="0" smtClean="0"/>
              <a:t>.</a:t>
            </a:r>
          </a:p>
          <a:p>
            <a:pPr algn="just"/>
            <a:endParaRPr lang="ru-RU" sz="1600" dirty="0"/>
          </a:p>
          <a:p>
            <a:pPr algn="just"/>
            <a:endParaRPr lang="ru-RU" sz="1600" dirty="0"/>
          </a:p>
        </p:txBody>
      </p:sp>
    </p:spTree>
    <p:extLst>
      <p:ext uri="{BB962C8B-B14F-4D97-AF65-F5344CB8AC3E}">
        <p14:creationId xmlns:p14="http://schemas.microsoft.com/office/powerpoint/2010/main" val="3614018404"/>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14</a:t>
            </a:fld>
            <a:endParaRPr lang="ru-RU"/>
          </a:p>
        </p:txBody>
      </p:sp>
      <p:sp>
        <p:nvSpPr>
          <p:cNvPr id="5" name="TextBox 4"/>
          <p:cNvSpPr txBox="1"/>
          <p:nvPr/>
        </p:nvSpPr>
        <p:spPr>
          <a:xfrm>
            <a:off x="572568" y="1006091"/>
            <a:ext cx="7956135" cy="5016758"/>
          </a:xfrm>
          <a:prstGeom prst="rect">
            <a:avLst/>
          </a:prstGeom>
          <a:noFill/>
        </p:spPr>
        <p:txBody>
          <a:bodyPr wrap="square" rtlCol="0">
            <a:spAutoFit/>
          </a:bodyPr>
          <a:lstStyle/>
          <a:p>
            <a:r>
              <a:rPr lang="ru-RU" sz="1600" b="1" dirty="0" smtClean="0"/>
              <a:t>Узаконено применение </a:t>
            </a:r>
            <a:r>
              <a:rPr lang="ru-RU" sz="1600" b="1" dirty="0" err="1" smtClean="0"/>
              <a:t>армогрунтовых</a:t>
            </a:r>
            <a:r>
              <a:rPr lang="ru-RU" sz="1600" b="1" dirty="0" smtClean="0"/>
              <a:t> систем и устоев с раздельными функциями:</a:t>
            </a:r>
          </a:p>
          <a:p>
            <a:r>
              <a:rPr lang="ru-RU" sz="1600" dirty="0" smtClean="0"/>
              <a:t> </a:t>
            </a:r>
          </a:p>
          <a:p>
            <a:r>
              <a:rPr lang="ru-RU" sz="1600" dirty="0" smtClean="0"/>
              <a:t>Для </a:t>
            </a:r>
            <a:r>
              <a:rPr lang="ru-RU" sz="1600" dirty="0"/>
              <a:t>устройства более крутых откосов допускается применять </a:t>
            </a:r>
            <a:r>
              <a:rPr lang="ru-RU" sz="1600" dirty="0" err="1"/>
              <a:t>армогрунтовые</a:t>
            </a:r>
            <a:r>
              <a:rPr lang="ru-RU" sz="1600" dirty="0"/>
              <a:t> системы или опоры с раздельными </a:t>
            </a:r>
            <a:r>
              <a:rPr lang="ru-RU" sz="1600" dirty="0" smtClean="0"/>
              <a:t>функциями.</a:t>
            </a:r>
          </a:p>
          <a:p>
            <a:endParaRPr lang="ru-RU" sz="1600" dirty="0"/>
          </a:p>
          <a:p>
            <a:endParaRPr lang="en-US" sz="1600" b="1" dirty="0" smtClean="0"/>
          </a:p>
          <a:p>
            <a:endParaRPr lang="en-US" sz="1600" b="1" dirty="0"/>
          </a:p>
          <a:p>
            <a:endParaRPr lang="en-US" sz="1600" b="1" dirty="0" smtClean="0"/>
          </a:p>
          <a:p>
            <a:endParaRPr lang="en-US" sz="1600" b="1" dirty="0"/>
          </a:p>
          <a:p>
            <a:endParaRPr lang="en-US" sz="1600" b="1" dirty="0" smtClean="0"/>
          </a:p>
          <a:p>
            <a:endParaRPr lang="en-US" sz="1600" b="1" dirty="0"/>
          </a:p>
          <a:p>
            <a:endParaRPr lang="en-US" sz="1600" b="1" dirty="0" smtClean="0"/>
          </a:p>
          <a:p>
            <a:endParaRPr lang="en-US" sz="1600" b="1" dirty="0"/>
          </a:p>
          <a:p>
            <a:endParaRPr lang="en-US" sz="1600" b="1" dirty="0" smtClean="0"/>
          </a:p>
          <a:p>
            <a:endParaRPr lang="en-US" sz="1600" b="1" dirty="0"/>
          </a:p>
          <a:p>
            <a:endParaRPr lang="en-US" sz="1600" b="1" dirty="0" smtClean="0"/>
          </a:p>
          <a:p>
            <a:r>
              <a:rPr lang="ru-RU" sz="1600" b="1" dirty="0" smtClean="0"/>
              <a:t>Узаконено применение на мостовых сооружениях </a:t>
            </a:r>
            <a:r>
              <a:rPr lang="ru-RU" sz="1600" b="1" dirty="0" err="1" smtClean="0"/>
              <a:t>шумозащитных</a:t>
            </a:r>
            <a:r>
              <a:rPr lang="ru-RU" sz="1600" b="1" dirty="0" smtClean="0"/>
              <a:t> экранов:</a:t>
            </a:r>
          </a:p>
          <a:p>
            <a:endParaRPr lang="ru-RU" sz="1600" dirty="0"/>
          </a:p>
          <a:p>
            <a:pPr algn="just"/>
            <a:r>
              <a:rPr lang="ru-RU" sz="1600" dirty="0"/>
              <a:t>8.9.12 На мостовых сооружениях, расположенных в населенных пунктах, при </a:t>
            </a:r>
            <a:r>
              <a:rPr lang="ru-RU" sz="1600" dirty="0" smtClean="0"/>
              <a:t>необходимости</a:t>
            </a:r>
            <a:r>
              <a:rPr lang="ru-RU" sz="1600" dirty="0"/>
              <a:t>, следует предусматривать установку </a:t>
            </a:r>
            <a:r>
              <a:rPr lang="ru-RU" sz="1600" dirty="0" err="1"/>
              <a:t>шумозащитных</a:t>
            </a:r>
            <a:r>
              <a:rPr lang="ru-RU" sz="1600" dirty="0"/>
              <a:t> экранов</a:t>
            </a:r>
          </a:p>
        </p:txBody>
      </p:sp>
      <p:pic>
        <p:nvPicPr>
          <p:cNvPr id="4" name="Рисунок 3"/>
          <p:cNvPicPr>
            <a:picLocks noChangeAspect="1"/>
          </p:cNvPicPr>
          <p:nvPr/>
        </p:nvPicPr>
        <p:blipFill>
          <a:blip r:embed="rId2"/>
          <a:stretch>
            <a:fillRect/>
          </a:stretch>
        </p:blipFill>
        <p:spPr>
          <a:xfrm>
            <a:off x="1549400" y="2066571"/>
            <a:ext cx="5487894" cy="2872042"/>
          </a:xfrm>
          <a:prstGeom prst="rect">
            <a:avLst/>
          </a:prstGeom>
        </p:spPr>
      </p:pic>
    </p:spTree>
    <p:extLst>
      <p:ext uri="{BB962C8B-B14F-4D97-AF65-F5344CB8AC3E}">
        <p14:creationId xmlns:p14="http://schemas.microsoft.com/office/powerpoint/2010/main" val="4063724557"/>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1672" y="1009021"/>
            <a:ext cx="8235127" cy="5174496"/>
          </a:xfrm>
        </p:spPr>
        <p:txBody>
          <a:bodyPr>
            <a:normAutofit/>
          </a:bodyPr>
          <a:lstStyle/>
          <a:p>
            <a:pPr marL="0" indent="0" algn="just">
              <a:buNone/>
            </a:pPr>
            <a:endParaRPr lang="en-US" sz="1800" dirty="0" smtClean="0"/>
          </a:p>
          <a:p>
            <a:pPr marL="0" indent="0" algn="just">
              <a:buNone/>
            </a:pPr>
            <a:r>
              <a:rPr lang="ru-RU" sz="1800" dirty="0" smtClean="0"/>
              <a:t>На </a:t>
            </a:r>
            <a:r>
              <a:rPr lang="ru-RU" sz="1800" dirty="0"/>
              <a:t>заседании Рабочей группы № 2 «Мостовые сооружения» при МТК418 12-13 августа 2014 г. в г. Алматы, Республика Казахстан были рассмотрены замечания к проектам следующих межнациональных стандартов</a:t>
            </a:r>
            <a:r>
              <a:rPr lang="ru-RU" sz="1800" dirty="0" smtClean="0"/>
              <a:t>:</a:t>
            </a:r>
            <a:endParaRPr lang="en-US" sz="1800" dirty="0" smtClean="0"/>
          </a:p>
          <a:p>
            <a:pPr marL="0" indent="0" algn="just">
              <a:buNone/>
            </a:pPr>
            <a:endParaRPr lang="en-US" sz="1800" dirty="0"/>
          </a:p>
          <a:p>
            <a:pPr marL="0" indent="0" algn="just">
              <a:buNone/>
            </a:pPr>
            <a:endParaRPr lang="ru-RU" sz="1800" dirty="0"/>
          </a:p>
          <a:p>
            <a:pPr lvl="0"/>
            <a:r>
              <a:rPr lang="ru-RU" sz="1800" b="1" dirty="0"/>
              <a:t>ГОСТ Дороги автомобильные общего пользования. Габариты приближения мостов,</a:t>
            </a:r>
            <a:r>
              <a:rPr lang="ru-RU" sz="1800" dirty="0"/>
              <a:t> </a:t>
            </a:r>
          </a:p>
          <a:p>
            <a:pPr lvl="0"/>
            <a:r>
              <a:rPr lang="ru-RU" sz="1800" b="1" dirty="0"/>
              <a:t>ГОСТ</a:t>
            </a:r>
            <a:r>
              <a:rPr lang="ru-RU" sz="1800" dirty="0"/>
              <a:t> </a:t>
            </a:r>
            <a:r>
              <a:rPr lang="ru-RU" sz="1800" b="1" dirty="0"/>
              <a:t>Дороги автомобильные общего пользования. МОСТЫ. Нагрузки и воздействия, </a:t>
            </a:r>
            <a:endParaRPr lang="ru-RU" sz="1800" dirty="0"/>
          </a:p>
          <a:p>
            <a:pPr lvl="0"/>
            <a:r>
              <a:rPr lang="ru-RU" sz="1800" b="1" dirty="0"/>
              <a:t>ГОСТ Дороги автомобильные общего пользования. ПРОЕКТИРОВАНИЕ МОСТОВЫХ СООРУЖЕНИЙ. Общие требования.</a:t>
            </a:r>
            <a:endParaRPr lang="ru-RU" sz="1800" dirty="0"/>
          </a:p>
          <a:p>
            <a:pPr marL="0" indent="0">
              <a:buNone/>
            </a:pPr>
            <a:endParaRPr lang="ru-RU" sz="1800" dirty="0" smtClean="0">
              <a:cs typeface="Times New Roman"/>
            </a:endParaRPr>
          </a:p>
          <a:p>
            <a:pPr>
              <a:buFont typeface="Wingdings" panose="05000000000000000000" pitchFamily="2" charset="2"/>
              <a:buChar char="v"/>
            </a:pPr>
            <a:endParaRPr lang="ru-RU" sz="2000" dirty="0" smtClean="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2</a:t>
            </a:fld>
            <a:endParaRPr lang="ru-RU"/>
          </a:p>
        </p:txBody>
      </p:sp>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Tree>
    <p:extLst>
      <p:ext uri="{BB962C8B-B14F-4D97-AF65-F5344CB8AC3E}">
        <p14:creationId xmlns:p14="http://schemas.microsoft.com/office/powerpoint/2010/main" val="124260929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3</a:t>
            </a:fld>
            <a:endParaRPr lang="ru-RU"/>
          </a:p>
        </p:txBody>
      </p:sp>
      <p:sp>
        <p:nvSpPr>
          <p:cNvPr id="10" name="TextBox 9"/>
          <p:cNvSpPr txBox="1"/>
          <p:nvPr/>
        </p:nvSpPr>
        <p:spPr>
          <a:xfrm>
            <a:off x="572568" y="1006091"/>
            <a:ext cx="7956135" cy="1569660"/>
          </a:xfrm>
          <a:prstGeom prst="rect">
            <a:avLst/>
          </a:prstGeom>
          <a:noFill/>
        </p:spPr>
        <p:txBody>
          <a:bodyPr wrap="square" rtlCol="0">
            <a:spAutoFit/>
          </a:bodyPr>
          <a:lstStyle/>
          <a:p>
            <a:pPr algn="just"/>
            <a:r>
              <a:rPr lang="ru-RU" sz="1600" dirty="0"/>
              <a:t>В </a:t>
            </a:r>
            <a:r>
              <a:rPr lang="ru-RU" sz="1600" b="1" dirty="0"/>
              <a:t>ГОСТ «Нагрузки и воздействия»</a:t>
            </a:r>
            <a:r>
              <a:rPr lang="ru-RU" sz="1600" dirty="0"/>
              <a:t> были введены две новые нагрузки:</a:t>
            </a:r>
          </a:p>
          <a:p>
            <a:pPr algn="just"/>
            <a:r>
              <a:rPr lang="ru-RU" sz="1600" dirty="0"/>
              <a:t>- </a:t>
            </a:r>
            <a:r>
              <a:rPr lang="ru-RU" sz="1600" b="1" dirty="0"/>
              <a:t>временная подвижная нагрузка СН 1800/200 общим весом 180 тонн</a:t>
            </a:r>
            <a:r>
              <a:rPr lang="ru-RU" sz="1600" dirty="0"/>
              <a:t>, предназначенная для расчета мостовых сооружений на автодорогах, где предполагается перевозка сверхтяжелых грузов, например вблизи морских и речных портов. Применение такой нагрузки должно быть в обязательном порядке регламентировано заданием на проектирование Заказчика.</a:t>
            </a:r>
            <a:endParaRPr lang="ru-RU" sz="1600" b="1" dirty="0">
              <a:solidFill>
                <a:srgbClr val="4A3D37"/>
              </a:solidFill>
              <a:effectLst>
                <a:outerShdw blurRad="38100" dist="38100" dir="2700000" algn="tl">
                  <a:srgbClr val="000000">
                    <a:alpha val="43137"/>
                  </a:srgbClr>
                </a:outerShdw>
              </a:effectLst>
              <a:latin typeface="Arial Narrow" panose="020B0606020202030204" pitchFamily="34" charset="0"/>
              <a:cs typeface="Times New Roman"/>
            </a:endParaRPr>
          </a:p>
        </p:txBody>
      </p:sp>
      <p:pic>
        <p:nvPicPr>
          <p:cNvPr id="3" name="Рисунок 2"/>
          <p:cNvPicPr>
            <a:picLocks noChangeAspect="1"/>
          </p:cNvPicPr>
          <p:nvPr/>
        </p:nvPicPr>
        <p:blipFill>
          <a:blip r:embed="rId2"/>
          <a:stretch>
            <a:fillRect/>
          </a:stretch>
        </p:blipFill>
        <p:spPr>
          <a:xfrm>
            <a:off x="627640" y="2836548"/>
            <a:ext cx="7686813" cy="2770093"/>
          </a:xfrm>
          <a:prstGeom prst="rect">
            <a:avLst/>
          </a:prstGeom>
        </p:spPr>
      </p:pic>
    </p:spTree>
    <p:extLst>
      <p:ext uri="{BB962C8B-B14F-4D97-AF65-F5344CB8AC3E}">
        <p14:creationId xmlns:p14="http://schemas.microsoft.com/office/powerpoint/2010/main" val="2574343904"/>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4</a:t>
            </a:fld>
            <a:endParaRPr lang="ru-RU"/>
          </a:p>
        </p:txBody>
      </p:sp>
      <p:sp>
        <p:nvSpPr>
          <p:cNvPr id="10" name="TextBox 9"/>
          <p:cNvSpPr txBox="1"/>
          <p:nvPr/>
        </p:nvSpPr>
        <p:spPr>
          <a:xfrm>
            <a:off x="572568" y="1006091"/>
            <a:ext cx="7956135" cy="830997"/>
          </a:xfrm>
          <a:prstGeom prst="rect">
            <a:avLst/>
          </a:prstGeom>
          <a:noFill/>
        </p:spPr>
        <p:txBody>
          <a:bodyPr wrap="square" rtlCol="0">
            <a:spAutoFit/>
          </a:bodyPr>
          <a:lstStyle/>
          <a:p>
            <a:pPr algn="just"/>
            <a:r>
              <a:rPr lang="ru-RU" sz="1600" dirty="0"/>
              <a:t>Схемы нагрузок АК и НК по сравнению с СП 35.13330.2011 изменений не претерпели.  Класс нагрузок АК и НК для дорог 4 категории и ниже, а так же при капитальном ремонте и реконструкции сооружения может быть установлен на национальном уровне.</a:t>
            </a:r>
            <a:endParaRPr lang="ru-RU" sz="1600" b="1" dirty="0">
              <a:solidFill>
                <a:srgbClr val="4A3D37"/>
              </a:solidFill>
              <a:effectLst>
                <a:outerShdw blurRad="38100" dist="38100" dir="2700000" algn="tl">
                  <a:srgbClr val="000000">
                    <a:alpha val="43137"/>
                  </a:srgbClr>
                </a:outerShdw>
              </a:effectLst>
              <a:latin typeface="Arial Narrow" panose="020B0606020202030204" pitchFamily="34" charset="0"/>
              <a:cs typeface="Times New Roman"/>
            </a:endParaRPr>
          </a:p>
        </p:txBody>
      </p:sp>
      <p:pic>
        <p:nvPicPr>
          <p:cNvPr id="4" name="Рисунок 3"/>
          <p:cNvPicPr>
            <a:picLocks noChangeAspect="1"/>
          </p:cNvPicPr>
          <p:nvPr/>
        </p:nvPicPr>
        <p:blipFill>
          <a:blip r:embed="rId2"/>
          <a:stretch>
            <a:fillRect/>
          </a:stretch>
        </p:blipFill>
        <p:spPr>
          <a:xfrm>
            <a:off x="1272986" y="1837088"/>
            <a:ext cx="5513296" cy="4254677"/>
          </a:xfrm>
          <a:prstGeom prst="rect">
            <a:avLst/>
          </a:prstGeom>
        </p:spPr>
      </p:pic>
    </p:spTree>
    <p:extLst>
      <p:ext uri="{BB962C8B-B14F-4D97-AF65-F5344CB8AC3E}">
        <p14:creationId xmlns:p14="http://schemas.microsoft.com/office/powerpoint/2010/main" val="4189682610"/>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5</a:t>
            </a:fld>
            <a:endParaRPr lang="ru-RU"/>
          </a:p>
        </p:txBody>
      </p:sp>
      <p:sp>
        <p:nvSpPr>
          <p:cNvPr id="10" name="TextBox 9"/>
          <p:cNvSpPr txBox="1"/>
          <p:nvPr/>
        </p:nvSpPr>
        <p:spPr>
          <a:xfrm>
            <a:off x="572568" y="1006091"/>
            <a:ext cx="7956135" cy="2554545"/>
          </a:xfrm>
          <a:prstGeom prst="rect">
            <a:avLst/>
          </a:prstGeom>
          <a:noFill/>
        </p:spPr>
        <p:txBody>
          <a:bodyPr wrap="square" rtlCol="0">
            <a:spAutoFit/>
          </a:bodyPr>
          <a:lstStyle/>
          <a:p>
            <a:r>
              <a:rPr lang="ru-RU" sz="1600" b="1" dirty="0" smtClean="0"/>
              <a:t>- Нагрузка </a:t>
            </a:r>
            <a:r>
              <a:rPr lang="ru-RU" sz="1600" b="1" dirty="0"/>
              <a:t>от столкновения транспортного средства с опорами </a:t>
            </a:r>
            <a:r>
              <a:rPr lang="ru-RU" sz="1600" b="1" dirty="0" smtClean="0"/>
              <a:t>путепровода</a:t>
            </a:r>
            <a:endParaRPr lang="ru-RU" sz="1600" dirty="0"/>
          </a:p>
          <a:p>
            <a:r>
              <a:rPr lang="ru-RU" sz="1600" b="1" dirty="0"/>
              <a:t> </a:t>
            </a:r>
            <a:endParaRPr lang="ru-RU" sz="1600" dirty="0"/>
          </a:p>
          <a:p>
            <a:r>
              <a:rPr lang="ru-RU" sz="1600" dirty="0"/>
              <a:t>Нагрузку от столкновения транспортного средства с опорой путепровода следует предусматривать равной:</a:t>
            </a:r>
          </a:p>
          <a:p>
            <a:r>
              <a:rPr lang="ru-RU" sz="1600" dirty="0"/>
              <a:t>-  </a:t>
            </a:r>
            <a:r>
              <a:rPr lang="ru-RU" sz="1600" dirty="0" smtClean="0"/>
              <a:t> 1000 </a:t>
            </a:r>
            <a:r>
              <a:rPr lang="ru-RU" sz="1600" dirty="0"/>
              <a:t>кН - в направлении движения транспортных средств;</a:t>
            </a:r>
          </a:p>
          <a:p>
            <a:pPr marL="285750" indent="-285750">
              <a:buFontTx/>
              <a:buChar char="-"/>
            </a:pPr>
            <a:r>
              <a:rPr lang="ru-RU" sz="1600" dirty="0" smtClean="0"/>
              <a:t>500 </a:t>
            </a:r>
            <a:r>
              <a:rPr lang="ru-RU" sz="1600" dirty="0"/>
              <a:t>кН - поперек направления движения транспортных средств</a:t>
            </a:r>
            <a:r>
              <a:rPr lang="ru-RU" sz="1600" dirty="0" smtClean="0"/>
              <a:t>.</a:t>
            </a:r>
          </a:p>
          <a:p>
            <a:endParaRPr lang="ru-RU" sz="1600" dirty="0"/>
          </a:p>
          <a:p>
            <a:r>
              <a:rPr lang="ru-RU" sz="1600" dirty="0"/>
              <a:t>Высоту приложения нагрузки на опору путепровода  следует предусматривать равной 1,25 м над поверхностью проезжей части автомобильной дороги, пересекаемой путепроводом</a:t>
            </a:r>
            <a:endParaRPr lang="ru-RU" sz="1600" b="1" dirty="0">
              <a:solidFill>
                <a:srgbClr val="4A3D37"/>
              </a:solidFill>
              <a:effectLst>
                <a:outerShdw blurRad="38100" dist="38100" dir="2700000" algn="tl">
                  <a:srgbClr val="000000">
                    <a:alpha val="43137"/>
                  </a:srgbClr>
                </a:outerShdw>
              </a:effectLst>
              <a:latin typeface="Arial Narrow" panose="020B0606020202030204" pitchFamily="34" charset="0"/>
              <a:cs typeface="Times New Roman"/>
            </a:endParaRPr>
          </a:p>
        </p:txBody>
      </p:sp>
    </p:spTree>
    <p:extLst>
      <p:ext uri="{BB962C8B-B14F-4D97-AF65-F5344CB8AC3E}">
        <p14:creationId xmlns:p14="http://schemas.microsoft.com/office/powerpoint/2010/main" val="286337117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6</a:t>
            </a:fld>
            <a:endParaRPr lang="ru-RU"/>
          </a:p>
        </p:txBody>
      </p:sp>
      <p:sp>
        <p:nvSpPr>
          <p:cNvPr id="10" name="TextBox 9"/>
          <p:cNvSpPr txBox="1"/>
          <p:nvPr/>
        </p:nvSpPr>
        <p:spPr>
          <a:xfrm>
            <a:off x="572568" y="1006091"/>
            <a:ext cx="7956135" cy="2308324"/>
          </a:xfrm>
          <a:prstGeom prst="rect">
            <a:avLst/>
          </a:prstGeom>
          <a:noFill/>
        </p:spPr>
        <p:txBody>
          <a:bodyPr wrap="square" rtlCol="0">
            <a:spAutoFit/>
          </a:bodyPr>
          <a:lstStyle/>
          <a:p>
            <a:r>
              <a:rPr lang="ru-RU" sz="1600" b="1" dirty="0"/>
              <a:t>Горизонтальное давление грунта на </a:t>
            </a:r>
            <a:r>
              <a:rPr lang="ru-RU" sz="1600" b="1" dirty="0" smtClean="0"/>
              <a:t>подпорные </a:t>
            </a:r>
            <a:r>
              <a:rPr lang="ru-RU" sz="1600" b="1" dirty="0"/>
              <a:t>стенки </a:t>
            </a:r>
            <a:r>
              <a:rPr lang="ru-RU" sz="1600" b="1" dirty="0" smtClean="0"/>
              <a:t>и </a:t>
            </a:r>
            <a:r>
              <a:rPr lang="ru-RU" sz="1600" b="1" dirty="0"/>
              <a:t>устои </a:t>
            </a:r>
            <a:r>
              <a:rPr lang="ru-RU" sz="1600" b="1" dirty="0" smtClean="0"/>
              <a:t>мостовых </a:t>
            </a:r>
            <a:r>
              <a:rPr lang="ru-RU" sz="1600" b="1" dirty="0"/>
              <a:t>сооружений от транспортных средств</a:t>
            </a:r>
            <a:endParaRPr lang="ru-RU" sz="1600" dirty="0"/>
          </a:p>
          <a:p>
            <a:r>
              <a:rPr lang="ru-RU" sz="1600" dirty="0"/>
              <a:t> </a:t>
            </a:r>
          </a:p>
          <a:p>
            <a:pPr algn="just"/>
            <a:r>
              <a:rPr lang="ru-RU" sz="1600" dirty="0"/>
              <a:t>5.3.1 При расчете устойчивости и прочности подпорных стен и устоев (крайних опор) в качестве временной подвижной нагрузки следует принимать нормативную нагрузку НК.</a:t>
            </a:r>
          </a:p>
          <a:p>
            <a:pPr algn="just"/>
            <a:r>
              <a:rPr lang="ru-RU" sz="1600" dirty="0"/>
              <a:t>5.3.2 При расчете устойчивости и прочности подпорных стен и устоев нагрузку от транспортных средств следует приводить к равномерно-распределенной по площади нагрузки интенсивностью 5,4·К </a:t>
            </a:r>
            <a:r>
              <a:rPr lang="ru-RU" sz="1600" dirty="0" err="1"/>
              <a:t>кн</a:t>
            </a:r>
            <a:r>
              <a:rPr lang="ru-RU" sz="1600" dirty="0"/>
              <a:t>/м</a:t>
            </a:r>
            <a:r>
              <a:rPr lang="ru-RU" sz="1600" baseline="30000" dirty="0"/>
              <a:t>2</a:t>
            </a:r>
            <a:r>
              <a:rPr lang="ru-RU" sz="1600" dirty="0"/>
              <a:t>, распределенной на прямоугольном участке размером 3,8 м вдоль оси проезда и 3,5 м поперек проезда.</a:t>
            </a:r>
          </a:p>
        </p:txBody>
      </p:sp>
    </p:spTree>
    <p:extLst>
      <p:ext uri="{BB962C8B-B14F-4D97-AF65-F5344CB8AC3E}">
        <p14:creationId xmlns:p14="http://schemas.microsoft.com/office/powerpoint/2010/main" val="1713039392"/>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7</a:t>
            </a:fld>
            <a:endParaRPr lang="ru-RU"/>
          </a:p>
        </p:txBody>
      </p:sp>
      <p:sp>
        <p:nvSpPr>
          <p:cNvPr id="3" name="TextBox 2"/>
          <p:cNvSpPr txBox="1"/>
          <p:nvPr/>
        </p:nvSpPr>
        <p:spPr>
          <a:xfrm>
            <a:off x="336176" y="779930"/>
            <a:ext cx="8471647" cy="5847755"/>
          </a:xfrm>
          <a:prstGeom prst="rect">
            <a:avLst/>
          </a:prstGeom>
          <a:noFill/>
        </p:spPr>
        <p:txBody>
          <a:bodyPr wrap="square" rtlCol="0">
            <a:spAutoFit/>
          </a:bodyPr>
          <a:lstStyle/>
          <a:p>
            <a:r>
              <a:rPr lang="ru-RU" sz="1600" dirty="0"/>
              <a:t>6.1.4 Аэродинамическая устойчивость.</a:t>
            </a:r>
          </a:p>
          <a:p>
            <a:pPr algn="just"/>
            <a:r>
              <a:rPr lang="ru-RU" sz="1600" dirty="0"/>
              <a:t>Пролетные строения и пилоны висячих и вантовых мостов, а также все балочные мосты пролетом более 100 м при соотношении длины пролета к высоте пролетного строения меньше 1/36 необходимо проверять на аэродинамическую устойчивость типа вихревой резонанс, дивергенция, </a:t>
            </a:r>
            <a:r>
              <a:rPr lang="ru-RU" sz="1600" dirty="0" err="1"/>
              <a:t>галопирование</a:t>
            </a:r>
            <a:r>
              <a:rPr lang="ru-RU" sz="1600" dirty="0"/>
              <a:t> и флаттер</a:t>
            </a:r>
            <a:r>
              <a:rPr lang="ru-RU" sz="1600" dirty="0" smtClean="0"/>
              <a:t>.</a:t>
            </a:r>
          </a:p>
          <a:p>
            <a:r>
              <a:rPr lang="ru-RU" sz="1600" dirty="0"/>
              <a:t>6.1.4.1 Критическая скорость дивергенции должна превышать расчетную скорость ветра в уровне балки жесткости пролетного строения не менее чем вдвое.</a:t>
            </a:r>
          </a:p>
          <a:p>
            <a:r>
              <a:rPr lang="ru-RU" sz="1600" dirty="0"/>
              <a:t>6.1.4.2 В случае, если минимальная частота крутильного тона колебаний не превышает более чем вдвое минимальную частоту изгибных колебаний пролетного строения, необходимо исследовать возможность возникновения флаттера. При этом критическая скорость возникновения флаттера должна быть не менее чем в 1,5 раза больше расчетной скорости ветра в уровне балки жесткости пролетного строения.</a:t>
            </a:r>
          </a:p>
          <a:p>
            <a:r>
              <a:rPr lang="ru-RU" sz="1600" dirty="0"/>
              <a:t>6.1.4.3 </a:t>
            </a:r>
            <a:r>
              <a:rPr lang="ru-RU" sz="1600" dirty="0" err="1"/>
              <a:t>Галопирование</a:t>
            </a:r>
            <a:r>
              <a:rPr lang="ru-RU" sz="1600" dirty="0"/>
              <a:t> пролетных строений мостов, ферм пилонов и опор должно быть исключено. Критическая скорость </a:t>
            </a:r>
            <a:r>
              <a:rPr lang="ru-RU" sz="1600" dirty="0" err="1"/>
              <a:t>галопирования</a:t>
            </a:r>
            <a:r>
              <a:rPr lang="ru-RU" sz="1600" dirty="0"/>
              <a:t> должна не менее чем в 1,25 раз превышать расчетную скорость ветра в уровне балки жесткости пролетного строения.</a:t>
            </a:r>
          </a:p>
          <a:p>
            <a:r>
              <a:rPr lang="ru-RU" sz="1600" dirty="0"/>
              <a:t>Оценку возможности возникновения </a:t>
            </a:r>
            <a:r>
              <a:rPr lang="ru-RU" sz="1600" dirty="0" err="1"/>
              <a:t>галопирования</a:t>
            </a:r>
            <a:r>
              <a:rPr lang="ru-RU" sz="1600" dirty="0"/>
              <a:t> пролетных строений мостов необходимо проводить по критерию </a:t>
            </a:r>
            <a:r>
              <a:rPr lang="ru-RU" sz="1600" dirty="0" err="1"/>
              <a:t>ден-Гартога</a:t>
            </a:r>
            <a:r>
              <a:rPr lang="ru-RU" sz="1600" dirty="0" smtClean="0"/>
              <a:t>:</a:t>
            </a:r>
          </a:p>
          <a:p>
            <a:endParaRPr lang="ru-RU" sz="1600" dirty="0"/>
          </a:p>
          <a:p>
            <a:endParaRPr lang="ru-RU" sz="1600" dirty="0" smtClean="0"/>
          </a:p>
          <a:p>
            <a:r>
              <a:rPr lang="ru-RU" sz="1600" dirty="0"/>
              <a:t>где </a:t>
            </a:r>
            <a:r>
              <a:rPr lang="ru-RU" sz="1600" dirty="0">
                <a:sym typeface="Symbol" panose="05050102010706020507" pitchFamily="18" charset="2"/>
              </a:rPr>
              <a:t></a:t>
            </a:r>
            <a:r>
              <a:rPr lang="ru-RU" sz="1600" dirty="0"/>
              <a:t> - угол атаки ветра </a:t>
            </a:r>
            <a:r>
              <a:rPr lang="ru-RU" sz="1600" dirty="0">
                <a:sym typeface="Symbol" panose="05050102010706020507" pitchFamily="18" charset="2"/>
              </a:rPr>
              <a:t></a:t>
            </a:r>
            <a:r>
              <a:rPr lang="ru-RU" sz="1600" dirty="0"/>
              <a:t>;</a:t>
            </a:r>
          </a:p>
          <a:p>
            <a:r>
              <a:rPr lang="ru-RU" sz="1600" dirty="0"/>
              <a:t>      </a:t>
            </a:r>
            <a:r>
              <a:rPr lang="en-US" sz="1600" dirty="0"/>
              <a:t>C</a:t>
            </a:r>
            <a:r>
              <a:rPr lang="en-US" sz="1600" baseline="-25000" dirty="0"/>
              <a:t>Y</a:t>
            </a:r>
            <a:r>
              <a:rPr lang="ru-RU" sz="1600" dirty="0"/>
              <a:t> – аэродинамический коэффициент подъемной силы;</a:t>
            </a:r>
          </a:p>
          <a:p>
            <a:r>
              <a:rPr lang="ru-RU" sz="1600" dirty="0"/>
              <a:t>      </a:t>
            </a:r>
            <a:r>
              <a:rPr lang="en-US" sz="1600" dirty="0"/>
              <a:t>C</a:t>
            </a:r>
            <a:r>
              <a:rPr lang="en-US" sz="1600" baseline="-25000" dirty="0"/>
              <a:t>X</a:t>
            </a:r>
            <a:r>
              <a:rPr lang="ru-RU" sz="1600" dirty="0"/>
              <a:t> - аэродинамический коэффициент лобового сопротивления.</a:t>
            </a:r>
          </a:p>
          <a:p>
            <a:endParaRPr lang="ru-RU" sz="1600" dirty="0"/>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 name="Объект 8"/>
          <p:cNvGraphicFramePr>
            <a:graphicFrameLocks noChangeAspect="1"/>
          </p:cNvGraphicFramePr>
          <p:nvPr>
            <p:extLst>
              <p:ext uri="{D42A27DB-BD31-4B8C-83A1-F6EECF244321}">
                <p14:modId xmlns:p14="http://schemas.microsoft.com/office/powerpoint/2010/main" val="1727942157"/>
              </p:ext>
            </p:extLst>
          </p:nvPr>
        </p:nvGraphicFramePr>
        <p:xfrm>
          <a:off x="3836894" y="5029200"/>
          <a:ext cx="1247775" cy="409575"/>
        </p:xfrm>
        <a:graphic>
          <a:graphicData uri="http://schemas.openxmlformats.org/presentationml/2006/ole">
            <mc:AlternateContent xmlns:mc="http://schemas.openxmlformats.org/markup-compatibility/2006">
              <mc:Choice xmlns:v="urn:schemas-microsoft-com:vml" Requires="v">
                <p:oleObj spid="_x0000_s1037" name="Уравнение" r:id="rId3" imgW="1244060" imgH="406224" progId="Equation.3">
                  <p:embed/>
                </p:oleObj>
              </mc:Choice>
              <mc:Fallback>
                <p:oleObj name="Уравнение" r:id="rId3" imgW="1244060" imgH="406224"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6894" y="5029200"/>
                        <a:ext cx="1247775"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08498564"/>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8</a:t>
            </a:fld>
            <a:endParaRPr lang="ru-RU"/>
          </a:p>
        </p:txBody>
      </p:sp>
      <p:sp>
        <p:nvSpPr>
          <p:cNvPr id="4" name="TextBox 3"/>
          <p:cNvSpPr txBox="1"/>
          <p:nvPr/>
        </p:nvSpPr>
        <p:spPr>
          <a:xfrm>
            <a:off x="572568" y="1006091"/>
            <a:ext cx="7956135" cy="2062103"/>
          </a:xfrm>
          <a:prstGeom prst="rect">
            <a:avLst/>
          </a:prstGeom>
          <a:noFill/>
        </p:spPr>
        <p:txBody>
          <a:bodyPr wrap="square" rtlCol="0">
            <a:spAutoFit/>
          </a:bodyPr>
          <a:lstStyle/>
          <a:p>
            <a:pPr algn="just"/>
            <a:r>
              <a:rPr lang="ru-RU" sz="1600" dirty="0"/>
              <a:t>6.1.4.4 Вихревой резонанс пролетных строений мостов необходимо исследовать в случае, если критическая скорость соответствующая этому виду аэродинамической неустойчивости не превышает более чем в 1,25 раза расчетную скорость ветра в уровне балки жесткости пролетного строения. Амплитуда колебаний моста в вертикальной плоскости при вихревом возбуждении для случая отсутствия в нем автотранспорта не должна превышать величины 1/400 от длины соответствующего пролета моста. При этом исследования на вихревой резонанс необходимо производить для эксплуатационной стадии и стадий монтажа пролетного строения и пилонов.</a:t>
            </a:r>
          </a:p>
        </p:txBody>
      </p:sp>
    </p:spTree>
    <p:extLst>
      <p:ext uri="{BB962C8B-B14F-4D97-AF65-F5344CB8AC3E}">
        <p14:creationId xmlns:p14="http://schemas.microsoft.com/office/powerpoint/2010/main" val="3225792180"/>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2"/>
          <p:cNvSpPr txBox="1">
            <a:spLocks/>
          </p:cNvSpPr>
          <p:nvPr/>
        </p:nvSpPr>
        <p:spPr>
          <a:xfrm>
            <a:off x="457200" y="2440607"/>
            <a:ext cx="8229600" cy="88485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endParaRPr lang="ru-RU" sz="1800" dirty="0">
              <a:cs typeface="Times New Roman"/>
            </a:endParaRPr>
          </a:p>
        </p:txBody>
      </p:sp>
      <p:sp>
        <p:nvSpPr>
          <p:cNvPr id="2" name="Номер слайда 1"/>
          <p:cNvSpPr>
            <a:spLocks noGrp="1"/>
          </p:cNvSpPr>
          <p:nvPr>
            <p:ph type="sldNum" sz="quarter" idx="12"/>
          </p:nvPr>
        </p:nvSpPr>
        <p:spPr/>
        <p:txBody>
          <a:bodyPr/>
          <a:lstStyle/>
          <a:p>
            <a:fld id="{8803B3DD-87C3-2F4C-9EFF-9ABC2975F844}" type="slidenum">
              <a:rPr lang="ru-RU" smtClean="0"/>
              <a:t>9</a:t>
            </a:fld>
            <a:endParaRPr lang="ru-RU"/>
          </a:p>
        </p:txBody>
      </p:sp>
      <p:sp>
        <p:nvSpPr>
          <p:cNvPr id="4" name="TextBox 3"/>
          <p:cNvSpPr txBox="1"/>
          <p:nvPr/>
        </p:nvSpPr>
        <p:spPr>
          <a:xfrm>
            <a:off x="572568" y="1006091"/>
            <a:ext cx="7956135" cy="1815882"/>
          </a:xfrm>
          <a:prstGeom prst="rect">
            <a:avLst/>
          </a:prstGeom>
          <a:noFill/>
        </p:spPr>
        <p:txBody>
          <a:bodyPr wrap="square" rtlCol="0">
            <a:spAutoFit/>
          </a:bodyPr>
          <a:lstStyle/>
          <a:p>
            <a:pPr algn="just"/>
            <a:r>
              <a:rPr lang="ru-RU" sz="1600" dirty="0"/>
              <a:t>В </a:t>
            </a:r>
            <a:r>
              <a:rPr lang="ru-RU" sz="1600" b="1" dirty="0"/>
              <a:t>ГОСТе «Габариты приближения конструкций»</a:t>
            </a:r>
            <a:r>
              <a:rPr lang="ru-RU" sz="1600" dirty="0"/>
              <a:t> увеличена высота габарита до 5.5 м для дорог 1-3 категории, 5 м для категории 4 и ниже, при этом для случаев реконструкции и ремонта высота габарита может регламентироваться на национальном уровне. Ввиду существенных отличий в национальных документах Республики Беларусь от национальных стандартов РФ и республики Казахстан, как в части количества категорий автодорог (в Беларуси их 6), так и в части ширины полос движения и полос безопасности, эти параметры определяются на национальном уровне.</a:t>
            </a:r>
          </a:p>
        </p:txBody>
      </p:sp>
    </p:spTree>
    <p:extLst>
      <p:ext uri="{BB962C8B-B14F-4D97-AF65-F5344CB8AC3E}">
        <p14:creationId xmlns:p14="http://schemas.microsoft.com/office/powerpoint/2010/main" val="2534445738"/>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4558</TotalTime>
  <Words>905</Words>
  <Application>Microsoft Macintosh PowerPoint</Application>
  <PresentationFormat>Экран (4:3)</PresentationFormat>
  <Paragraphs>86</Paragraphs>
  <Slides>14</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16" baseType="lpstr">
      <vt:lpstr>Тема Office</vt:lpstr>
      <vt:lpstr>Уравнение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 тенденциях в развитии нормативной базы органических вяжущих материалов</dc:title>
  <dc:creator>Алексей Бунчик</dc:creator>
  <cp:lastModifiedBy>MIKHAIL</cp:lastModifiedBy>
  <cp:revision>144</cp:revision>
  <cp:lastPrinted>2014-10-15T05:27:30Z</cp:lastPrinted>
  <dcterms:created xsi:type="dcterms:W3CDTF">2014-04-09T13:39:40Z</dcterms:created>
  <dcterms:modified xsi:type="dcterms:W3CDTF">2014-12-17T09:39:28Z</dcterms:modified>
</cp:coreProperties>
</file>