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>
        <p:scale>
          <a:sx n="118" d="100"/>
          <a:sy n="118" d="100"/>
        </p:scale>
        <p:origin x="-1264" y="7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7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1331-BCE2-4F21-8F0C-FF52F965EF41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4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C4B1-FC37-4F6B-894D-D170CCE80969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0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2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47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9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6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5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5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89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5516554"/>
            <a:ext cx="8401736" cy="622995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18 -19 декабря 2014</a:t>
            </a:r>
          </a:p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г. Санкт-Петербург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568" y="2727276"/>
            <a:ext cx="795613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</a:t>
            </a:r>
          </a:p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«ТЕХНИЧЕСКОЕ РЕГУЛИРОВАНИЕ </a:t>
            </a: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99968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32755-2014 «Дороги автомобильные общего пользования. Требования к проведению приемки в эксплуатацию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10315"/>
            <a:ext cx="8568952" cy="5555182"/>
          </a:xfrm>
        </p:spPr>
        <p:txBody>
          <a:bodyPr anchor="t">
            <a:normAutofit fontScale="47500" lnSpcReduction="20000"/>
          </a:bodyPr>
          <a:lstStyle/>
          <a:p>
            <a:pPr indent="444500"/>
            <a:endParaRPr lang="ru-RU" sz="17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2500" b="1" dirty="0" smtClean="0">
                <a:solidFill>
                  <a:schemeClr val="tx1"/>
                </a:solidFill>
              </a:rPr>
              <a:t>Содержание</a:t>
            </a:r>
            <a:endParaRPr lang="ru-RU" sz="25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1 Область </a:t>
            </a:r>
            <a:r>
              <a:rPr lang="ru-RU" sz="2500" dirty="0" smtClean="0">
                <a:solidFill>
                  <a:schemeClr val="tx1"/>
                </a:solidFill>
              </a:rPr>
              <a:t>применения.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2 Термины и </a:t>
            </a:r>
            <a:r>
              <a:rPr lang="ru-RU" sz="2500" dirty="0" smtClean="0">
                <a:solidFill>
                  <a:schemeClr val="tx1"/>
                </a:solidFill>
              </a:rPr>
              <a:t>определения.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3 Общие </a:t>
            </a:r>
            <a:r>
              <a:rPr lang="ru-RU" sz="2500" dirty="0" smtClean="0">
                <a:solidFill>
                  <a:schemeClr val="tx1"/>
                </a:solidFill>
              </a:rPr>
              <a:t>положения.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4 Порядок проведения приемки в </a:t>
            </a:r>
            <a:r>
              <a:rPr lang="ru-RU" sz="2500" dirty="0" smtClean="0">
                <a:solidFill>
                  <a:schemeClr val="tx1"/>
                </a:solidFill>
              </a:rPr>
              <a:t>эксплуатацию.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5 Порядок работы </a:t>
            </a:r>
            <a:r>
              <a:rPr lang="ru-RU" sz="2500" dirty="0" smtClean="0">
                <a:solidFill>
                  <a:schemeClr val="tx1"/>
                </a:solidFill>
              </a:rPr>
              <a:t>комиссий.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6 Оформление результатов приемки в </a:t>
            </a:r>
            <a:r>
              <a:rPr lang="ru-RU" sz="2500" dirty="0" smtClean="0">
                <a:solidFill>
                  <a:schemeClr val="tx1"/>
                </a:solidFill>
              </a:rPr>
              <a:t>эксплуатацию.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7 Ответственность </a:t>
            </a:r>
            <a:r>
              <a:rPr lang="ru-RU" sz="2500" dirty="0" smtClean="0">
                <a:solidFill>
                  <a:schemeClr val="tx1"/>
                </a:solidFill>
              </a:rPr>
              <a:t>комиссий.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А (обязательное) Формы </a:t>
            </a:r>
            <a:r>
              <a:rPr lang="ru-RU" sz="2500" dirty="0" smtClean="0">
                <a:solidFill>
                  <a:schemeClr val="tx1"/>
                </a:solidFill>
              </a:rPr>
              <a:t>актов.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Б (справочное) Перечень видов работ, по которым при приемке в эксплуатацию, законченных строительством (возведением), реконструкцией и капитальным ремонтом автомобильных дорог и дорожных сооружений допускается перенос сроков их выполнения на благоприятный период </a:t>
            </a:r>
            <a:r>
              <a:rPr lang="ru-RU" sz="2500" dirty="0" smtClean="0">
                <a:solidFill>
                  <a:schemeClr val="tx1"/>
                </a:solidFill>
              </a:rPr>
              <a:t>года.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В (обязательное) Форма перечня организаций, участвовавших в производстве работ при строительстве (возведении), реконструкции или капитальном ремонте </a:t>
            </a:r>
            <a:r>
              <a:rPr lang="ru-RU" sz="2500" dirty="0" smtClean="0">
                <a:solidFill>
                  <a:schemeClr val="tx1"/>
                </a:solidFill>
              </a:rPr>
              <a:t>объекта.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Г (обязательное) Форма гарантийного паспорта объекта </a:t>
            </a:r>
            <a:r>
              <a:rPr lang="ru-RU" sz="2500" dirty="0" smtClean="0">
                <a:solidFill>
                  <a:schemeClr val="tx1"/>
                </a:solidFill>
              </a:rPr>
              <a:t>строительства.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Д (обязательное) Форма перечня исполнительной документации, передаваемой Подрядчиком </a:t>
            </a:r>
            <a:r>
              <a:rPr lang="ru-RU" sz="2500" dirty="0" smtClean="0">
                <a:solidFill>
                  <a:schemeClr val="tx1"/>
                </a:solidFill>
              </a:rPr>
              <a:t>Заказчику.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Е (обязательное) Формы </a:t>
            </a:r>
            <a:r>
              <a:rPr lang="ru-RU" sz="2500" dirty="0" smtClean="0">
                <a:solidFill>
                  <a:schemeClr val="tx1"/>
                </a:solidFill>
              </a:rPr>
              <a:t>ведомостей.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  <a:endParaRPr lang="ru-RU" sz="2500" dirty="0" smtClean="0">
              <a:solidFill>
                <a:schemeClr val="tx1"/>
              </a:solidFill>
            </a:endParaRPr>
          </a:p>
          <a:p>
            <a:pPr indent="444500" algn="just"/>
            <a:r>
              <a:rPr lang="ru-RU" sz="2500" dirty="0" smtClean="0">
                <a:solidFill>
                  <a:schemeClr val="tx1"/>
                </a:solidFill>
              </a:rPr>
              <a:t>Приложение Ж (обязательное) Форма ведомости выполненных работ.	</a:t>
            </a:r>
          </a:p>
          <a:p>
            <a:pPr indent="444500" algn="just"/>
            <a:r>
              <a:rPr lang="ru-RU" sz="2500" dirty="0" smtClean="0">
                <a:solidFill>
                  <a:schemeClr val="tx1"/>
                </a:solidFill>
              </a:rPr>
              <a:t>Приложение </a:t>
            </a:r>
            <a:r>
              <a:rPr lang="ru-RU" sz="2500" dirty="0">
                <a:solidFill>
                  <a:schemeClr val="tx1"/>
                </a:solidFill>
              </a:rPr>
              <a:t>И (обязательное) Форма ведомости контрольных измерений и </a:t>
            </a:r>
            <a:r>
              <a:rPr lang="ru-RU" sz="2500" dirty="0" smtClean="0">
                <a:solidFill>
                  <a:schemeClr val="tx1"/>
                </a:solidFill>
              </a:rPr>
              <a:t>испытаний.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К (обязательное) Ситуационная схема объекта строительства и </a:t>
            </a:r>
            <a:r>
              <a:rPr lang="ru-RU" sz="2500" dirty="0" smtClean="0">
                <a:solidFill>
                  <a:schemeClr val="tx1"/>
                </a:solidFill>
              </a:rPr>
              <a:t>фотодокументы.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Л (обязательное) Форма ведомости малых искусственных </a:t>
            </a:r>
            <a:r>
              <a:rPr lang="ru-RU" sz="2500" dirty="0" smtClean="0">
                <a:solidFill>
                  <a:schemeClr val="tx1"/>
                </a:solidFill>
              </a:rPr>
              <a:t>сооружений.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Приложение М (справочное) Форма справки об основных технико-экономических показателях принимаемого в эксплуатацию объекта </a:t>
            </a:r>
            <a:r>
              <a:rPr lang="ru-RU" sz="2500" dirty="0" smtClean="0">
                <a:solidFill>
                  <a:schemeClr val="tx1"/>
                </a:solidFill>
              </a:rPr>
              <a:t>строительства.</a:t>
            </a:r>
            <a:r>
              <a:rPr lang="ru-RU" sz="25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2500" dirty="0">
                <a:solidFill>
                  <a:schemeClr val="tx1"/>
                </a:solidFill>
              </a:rPr>
              <a:t>Библиография	</a:t>
            </a:r>
          </a:p>
          <a:p>
            <a:pPr indent="444500" algn="just"/>
            <a:endParaRPr lang="ru-RU" sz="17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endParaRPr lang="ru-RU" sz="1800" b="1" dirty="0">
              <a:solidFill>
                <a:schemeClr val="tx1"/>
              </a:solidFill>
            </a:endParaRPr>
          </a:p>
          <a:p>
            <a:pPr indent="444500"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3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75693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32755-2014 «Дороги автомобильные общего пользования. Требования к проведению приемки в эксплуатацию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602" y="1839909"/>
            <a:ext cx="8487878" cy="4571993"/>
          </a:xfrm>
        </p:spPr>
        <p:txBody>
          <a:bodyPr anchor="t">
            <a:normAutofit lnSpcReduction="10000"/>
          </a:bodyPr>
          <a:lstStyle/>
          <a:p>
            <a:pPr indent="444500"/>
            <a:r>
              <a:rPr lang="ru-RU" sz="1400" b="1" dirty="0" smtClean="0">
                <a:solidFill>
                  <a:schemeClr val="tx1"/>
                </a:solidFill>
              </a:rPr>
              <a:t>Термины </a:t>
            </a:r>
            <a:r>
              <a:rPr lang="ru-RU" sz="1400" b="1" dirty="0">
                <a:solidFill>
                  <a:schemeClr val="tx1"/>
                </a:solidFill>
              </a:rPr>
              <a:t>и определения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объект строительства;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очередь строительства;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приемка </a:t>
            </a:r>
            <a:r>
              <a:rPr lang="ru-RU" sz="1400" dirty="0">
                <a:solidFill>
                  <a:schemeClr val="tx1"/>
                </a:solidFill>
              </a:rPr>
              <a:t>в </a:t>
            </a:r>
            <a:r>
              <a:rPr lang="ru-RU" sz="1400" dirty="0" smtClean="0">
                <a:solidFill>
                  <a:schemeClr val="tx1"/>
                </a:solidFill>
              </a:rPr>
              <a:t>эксплуатацию; 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приемочная комиссия;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пусковой комплекс; 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рабочая комиссия; 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транзитный транспорт. </a:t>
            </a:r>
          </a:p>
          <a:p>
            <a:pPr indent="444500"/>
            <a:r>
              <a:rPr lang="ru-RU" sz="1400" b="1" dirty="0" smtClean="0">
                <a:solidFill>
                  <a:schemeClr val="tx1"/>
                </a:solidFill>
              </a:rPr>
              <a:t>Основные положения</a:t>
            </a:r>
            <a:endParaRPr lang="ru-RU" sz="14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1400" dirty="0">
                <a:solidFill>
                  <a:schemeClr val="tx1"/>
                </a:solidFill>
              </a:rPr>
              <a:t>Приемка в эксплуатацию законченных объектов строительства производится с целью определения их </a:t>
            </a:r>
            <a:r>
              <a:rPr lang="ru-RU" sz="1400" dirty="0">
                <a:solidFill>
                  <a:srgbClr val="FF0000"/>
                </a:solidFill>
              </a:rPr>
              <a:t>соответствия утвержденной в установленном порядке проектной документации</a:t>
            </a:r>
            <a:r>
              <a:rPr lang="ru-RU" sz="1400" dirty="0">
                <a:solidFill>
                  <a:schemeClr val="tx1"/>
                </a:solidFill>
              </a:rPr>
              <a:t> и требованиям соответствующих нормативно-технических документов и технического регламента Таможенного союза «Безопасность автомобильных дорог».</a:t>
            </a:r>
          </a:p>
          <a:p>
            <a:pPr indent="444500" algn="just"/>
            <a:r>
              <a:rPr lang="ru-RU" sz="1400" dirty="0">
                <a:solidFill>
                  <a:schemeClr val="tx1"/>
                </a:solidFill>
              </a:rPr>
              <a:t>Законченные объекты строительства принимаются в эксплуатацию приемочной комиссией. До начала </a:t>
            </a:r>
            <a:r>
              <a:rPr lang="ru-RU" sz="1400" dirty="0" smtClean="0">
                <a:solidFill>
                  <a:schemeClr val="tx1"/>
                </a:solidFill>
              </a:rPr>
              <a:t>работы </a:t>
            </a:r>
            <a:r>
              <a:rPr lang="ru-RU" sz="1400" dirty="0">
                <a:solidFill>
                  <a:schemeClr val="tx1"/>
                </a:solidFill>
              </a:rPr>
              <a:t>приемочной комиссии, законченные объекты строительства подлежат приемке рабочей комиссией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indent="444500" algn="just"/>
            <a:r>
              <a:rPr lang="ru-RU" sz="1400" dirty="0">
                <a:solidFill>
                  <a:schemeClr val="tx1"/>
                </a:solidFill>
              </a:rPr>
              <a:t>Объекты строительства должны приниматься в эксплуатацию в период, благоприятный для визуального обследования, измерения, отбора проб и образцов для оценки качества примененных материалов, конструкций и выполненных работ. Не допускается приемка в эксплуатацию автомобильных дорог при наличии на них снежного </a:t>
            </a:r>
            <a:r>
              <a:rPr lang="ru-RU" sz="1400" dirty="0" smtClean="0">
                <a:solidFill>
                  <a:schemeClr val="tx1"/>
                </a:solidFill>
              </a:rPr>
              <a:t>покрова.</a:t>
            </a:r>
          </a:p>
        </p:txBody>
      </p:sp>
    </p:spTree>
    <p:extLst>
      <p:ext uri="{BB962C8B-B14F-4D97-AF65-F5344CB8AC3E}">
        <p14:creationId xmlns:p14="http://schemas.microsoft.com/office/powerpoint/2010/main" val="34129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09203"/>
            <a:ext cx="8064896" cy="663545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32755-2014 «Дороги автомобильные общего пользования. Требования к проведению приемки в эксплуатацию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15510"/>
            <a:ext cx="8568952" cy="4887583"/>
          </a:xfrm>
        </p:spPr>
        <p:txBody>
          <a:bodyPr anchor="t">
            <a:normAutofit/>
          </a:bodyPr>
          <a:lstStyle/>
          <a:p>
            <a:pPr indent="444500"/>
            <a:r>
              <a:rPr lang="ru-RU" sz="1600" b="1" dirty="0">
                <a:solidFill>
                  <a:schemeClr val="tx1"/>
                </a:solidFill>
              </a:rPr>
              <a:t>Порядок проведения приемки </a:t>
            </a:r>
            <a:r>
              <a:rPr lang="ru-RU" sz="1600" b="1" dirty="0" smtClean="0">
                <a:solidFill>
                  <a:schemeClr val="tx1"/>
                </a:solidFill>
              </a:rPr>
              <a:t>в эксплуатацию</a:t>
            </a:r>
          </a:p>
          <a:p>
            <a:pPr indent="444500" algn="just"/>
            <a:r>
              <a:rPr lang="ru-RU" sz="1600" dirty="0">
                <a:solidFill>
                  <a:schemeClr val="tx1"/>
                </a:solidFill>
              </a:rPr>
              <a:t>Рабочие комиссии назначаются Заказчиком. Приемочные комиссии назначаются в соответствии с распорядительными документами юридических лиц, утвердивших проектную документацию. </a:t>
            </a:r>
            <a:endParaRPr lang="ru-RU" sz="16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1600" dirty="0" smtClean="0">
                <a:solidFill>
                  <a:schemeClr val="tx1"/>
                </a:solidFill>
              </a:rPr>
              <a:t>В </a:t>
            </a:r>
            <a:r>
              <a:rPr lang="ru-RU" sz="1600" dirty="0">
                <a:solidFill>
                  <a:schemeClr val="tx1"/>
                </a:solidFill>
              </a:rPr>
              <a:t>состав </a:t>
            </a:r>
            <a:r>
              <a:rPr lang="ru-RU" sz="1600" dirty="0" smtClean="0">
                <a:solidFill>
                  <a:schemeClr val="tx1"/>
                </a:solidFill>
              </a:rPr>
              <a:t>комиссий </a:t>
            </a:r>
            <a:r>
              <a:rPr lang="ru-RU" sz="1600" dirty="0">
                <a:solidFill>
                  <a:schemeClr val="tx1"/>
                </a:solidFill>
              </a:rPr>
              <a:t>включаются представители: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Заказчика </a:t>
            </a:r>
            <a:r>
              <a:rPr lang="ru-RU" sz="1600" dirty="0">
                <a:solidFill>
                  <a:schemeClr val="tx1"/>
                </a:solidFill>
              </a:rPr>
              <a:t>– председатель </a:t>
            </a:r>
            <a:r>
              <a:rPr lang="ru-RU" sz="1600" dirty="0" smtClean="0">
                <a:solidFill>
                  <a:schemeClr val="tx1"/>
                </a:solidFill>
              </a:rPr>
              <a:t>комиссии (</a:t>
            </a:r>
            <a:r>
              <a:rPr lang="ru-RU" sz="1600" dirty="0">
                <a:solidFill>
                  <a:schemeClr val="tx1"/>
                </a:solidFill>
              </a:rPr>
              <a:t>Рабочая комиссия) или </a:t>
            </a:r>
            <a:r>
              <a:rPr lang="ru-RU" sz="1600" dirty="0" smtClean="0">
                <a:solidFill>
                  <a:schemeClr val="tx1"/>
                </a:solidFill>
              </a:rPr>
              <a:t>Юридического </a:t>
            </a:r>
            <a:r>
              <a:rPr lang="ru-RU" sz="1600" dirty="0">
                <a:solidFill>
                  <a:schemeClr val="tx1"/>
                </a:solidFill>
              </a:rPr>
              <a:t>лица, утвердившего проектную </a:t>
            </a:r>
            <a:r>
              <a:rPr lang="ru-RU" sz="1600" dirty="0" smtClean="0">
                <a:solidFill>
                  <a:schemeClr val="tx1"/>
                </a:solidFill>
              </a:rPr>
              <a:t>документацию (приемочная комиссия);</a:t>
            </a:r>
            <a:endParaRPr lang="ru-RU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Подрядчика</a:t>
            </a:r>
            <a:r>
              <a:rPr lang="ru-RU" sz="1600" dirty="0">
                <a:solidFill>
                  <a:schemeClr val="tx1"/>
                </a:solidFill>
              </a:rPr>
              <a:t>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Субподрядных </a:t>
            </a:r>
            <a:r>
              <a:rPr lang="ru-RU" sz="1600" dirty="0">
                <a:solidFill>
                  <a:schemeClr val="tx1"/>
                </a:solidFill>
              </a:rPr>
              <a:t>организаций (при их наличии);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Проектной </a:t>
            </a:r>
            <a:r>
              <a:rPr lang="ru-RU" sz="1600" dirty="0">
                <a:solidFill>
                  <a:schemeClr val="tx1"/>
                </a:solidFill>
              </a:rPr>
              <a:t>организации;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Эксплуатирующей </a:t>
            </a:r>
            <a:r>
              <a:rPr lang="ru-RU" sz="1600" dirty="0">
                <a:solidFill>
                  <a:schemeClr val="tx1"/>
                </a:solidFill>
              </a:rPr>
              <a:t>организации;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Строительного </a:t>
            </a:r>
            <a:r>
              <a:rPr lang="ru-RU" sz="1600" dirty="0">
                <a:solidFill>
                  <a:schemeClr val="tx1"/>
                </a:solidFill>
              </a:rPr>
              <a:t>контроля (при его осуществлении независимыми организациями).</a:t>
            </a:r>
          </a:p>
          <a:p>
            <a:pPr indent="444500" algn="just"/>
            <a:r>
              <a:rPr lang="ru-RU" sz="1600" dirty="0">
                <a:solidFill>
                  <a:schemeClr val="tx1"/>
                </a:solidFill>
              </a:rPr>
              <a:t>По инициативе Заказчика в состав комиссии по согласованию с другими организациями и органами государственного надзора могут быть дополнительно включены их представители. </a:t>
            </a:r>
            <a:endParaRPr lang="ru-RU" sz="1600" dirty="0" smtClean="0">
              <a:solidFill>
                <a:schemeClr val="tx1"/>
              </a:solidFill>
            </a:endParaRPr>
          </a:p>
          <a:p>
            <a:pPr indent="444500" algn="just"/>
            <a:r>
              <a:rPr lang="ru-RU" sz="1600" dirty="0" smtClean="0">
                <a:solidFill>
                  <a:schemeClr val="tx1"/>
                </a:solidFill>
              </a:rPr>
              <a:t>Рассмотрены вопросы: сроков организации и проведения комиссий, комплекта необходимой документации, оформления Актов комиссии и необходимых к нему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206600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0740" y="968645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32756-2014 «Дороги автомобильные общего пользования. Требования к проведению промежуточной приемки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32741"/>
            <a:ext cx="8568952" cy="4770354"/>
          </a:xfrm>
        </p:spPr>
        <p:txBody>
          <a:bodyPr anchor="t">
            <a:normAutofit fontScale="92500" lnSpcReduction="10000"/>
          </a:bodyPr>
          <a:lstStyle/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Содержание</a:t>
            </a:r>
            <a:endParaRPr lang="ru-RU" sz="17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1 Область </a:t>
            </a:r>
            <a:r>
              <a:rPr lang="ru-RU" sz="1700" dirty="0" smtClean="0">
                <a:solidFill>
                  <a:schemeClr val="tx1"/>
                </a:solidFill>
              </a:rPr>
              <a:t>применения.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2 Термины и </a:t>
            </a:r>
            <a:r>
              <a:rPr lang="ru-RU" sz="1700" dirty="0" smtClean="0">
                <a:solidFill>
                  <a:schemeClr val="tx1"/>
                </a:solidFill>
              </a:rPr>
              <a:t>определения.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3 Общие </a:t>
            </a:r>
            <a:r>
              <a:rPr lang="ru-RU" sz="1700" dirty="0" smtClean="0">
                <a:solidFill>
                  <a:schemeClr val="tx1"/>
                </a:solidFill>
              </a:rPr>
              <a:t>положения.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4 Порядок проведения промежуточной </a:t>
            </a:r>
            <a:r>
              <a:rPr lang="ru-RU" sz="1700" dirty="0" smtClean="0">
                <a:solidFill>
                  <a:schemeClr val="tx1"/>
                </a:solidFill>
              </a:rPr>
              <a:t>приемки.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5 Оформление результатов промежуточной </a:t>
            </a:r>
            <a:r>
              <a:rPr lang="ru-RU" sz="1700" dirty="0" smtClean="0">
                <a:solidFill>
                  <a:schemeClr val="tx1"/>
                </a:solidFill>
              </a:rPr>
              <a:t>приемки.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6 Контроль за проведением промежуточной </a:t>
            </a:r>
            <a:r>
              <a:rPr lang="ru-RU" sz="1700" dirty="0" smtClean="0">
                <a:solidFill>
                  <a:schemeClr val="tx1"/>
                </a:solidFill>
              </a:rPr>
              <a:t>приемки.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А (справочное) Перечень работ, подлежащих освидетельствованию с составлением акта скрытых работ.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Б (справочное) Перечень работ, подлежащих освидетельствованию с составлением акта ответственных работ.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В (справочное) Перечень основной исполнительной документации.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Г (обязательное) Основные формы производственно-технической исполнительной документации.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Д (обязательное) Формы актов </a:t>
            </a:r>
            <a:r>
              <a:rPr lang="ru-RU" sz="1700" dirty="0" smtClean="0">
                <a:solidFill>
                  <a:schemeClr val="tx1"/>
                </a:solidFill>
              </a:rPr>
              <a:t>приемки.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Е (обязательное) Форма извещения на приемку выполненных работ	</a:t>
            </a: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Библиография.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endParaRPr lang="ru-RU" sz="1800" b="1" dirty="0">
              <a:solidFill>
                <a:schemeClr val="tx1"/>
              </a:solidFill>
            </a:endParaRPr>
          </a:p>
          <a:p>
            <a:pPr indent="444500"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1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73939"/>
            <a:ext cx="8064896" cy="732225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32756-2014 «Дороги автомобильные общего пользования. Требования к проведению промежуточной приемки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06164"/>
            <a:ext cx="8568952" cy="4843182"/>
          </a:xfrm>
        </p:spPr>
        <p:txBody>
          <a:bodyPr anchor="t">
            <a:normAutofit lnSpcReduction="10000"/>
          </a:bodyPr>
          <a:lstStyle/>
          <a:p>
            <a:pPr indent="444500"/>
            <a:r>
              <a:rPr lang="ru-RU" sz="1600" b="1" dirty="0" smtClean="0">
                <a:solidFill>
                  <a:schemeClr val="tx1"/>
                </a:solidFill>
              </a:rPr>
              <a:t>Термины </a:t>
            </a:r>
            <a:r>
              <a:rPr lang="ru-RU" sz="1600" b="1" dirty="0">
                <a:solidFill>
                  <a:schemeClr val="tx1"/>
                </a:solidFill>
              </a:rPr>
              <a:t>и определения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ответственные </a:t>
            </a:r>
            <a:r>
              <a:rPr lang="ru-RU" sz="1600" dirty="0">
                <a:solidFill>
                  <a:schemeClr val="tx1"/>
                </a:solidFill>
              </a:rPr>
              <a:t>работы;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приемка </a:t>
            </a:r>
            <a:r>
              <a:rPr lang="ru-RU" sz="1600" dirty="0">
                <a:solidFill>
                  <a:schemeClr val="tx1"/>
                </a:solidFill>
              </a:rPr>
              <a:t>выполненных работ;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приемочный </a:t>
            </a:r>
            <a:r>
              <a:rPr lang="ru-RU" sz="1600" dirty="0">
                <a:solidFill>
                  <a:schemeClr val="tx1"/>
                </a:solidFill>
              </a:rPr>
              <a:t>контроль;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промежуточная </a:t>
            </a:r>
            <a:r>
              <a:rPr lang="ru-RU" sz="1600" dirty="0">
                <a:solidFill>
                  <a:schemeClr val="tx1"/>
                </a:solidFill>
              </a:rPr>
              <a:t>приемка выполненных работ</a:t>
            </a:r>
            <a:r>
              <a:rPr lang="ru-RU" sz="1600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скрытые работы.</a:t>
            </a:r>
          </a:p>
          <a:p>
            <a:pPr indent="444500"/>
            <a:r>
              <a:rPr lang="ru-RU" sz="1600" b="1" dirty="0" smtClean="0">
                <a:solidFill>
                  <a:schemeClr val="tx1"/>
                </a:solidFill>
              </a:rPr>
              <a:t>Основные положения</a:t>
            </a:r>
            <a:endParaRPr lang="ru-RU" sz="16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1600" dirty="0">
                <a:solidFill>
                  <a:schemeClr val="tx1"/>
                </a:solidFill>
              </a:rPr>
              <a:t>Промежуточная приемка выполненных дорожно-строительных работ производится с целью </a:t>
            </a:r>
            <a:r>
              <a:rPr lang="ru-RU" sz="1600" dirty="0">
                <a:solidFill>
                  <a:srgbClr val="FF0000"/>
                </a:solidFill>
              </a:rPr>
              <a:t>определения их соответствия утвержденной в установленном порядке проектной документации </a:t>
            </a:r>
            <a:r>
              <a:rPr lang="ru-RU" sz="1600" dirty="0">
                <a:solidFill>
                  <a:schemeClr val="tx1"/>
                </a:solidFill>
              </a:rPr>
              <a:t>и требованиям соответствующих нормативно-технических документов и технического регламента Таможенного союза «Безопасность автомобильных дорог» [1] (далее – ТР ТС 014/2011).</a:t>
            </a:r>
          </a:p>
          <a:p>
            <a:pPr indent="444500" algn="just"/>
            <a:r>
              <a:rPr lang="ru-RU" sz="1600" dirty="0">
                <a:solidFill>
                  <a:schemeClr val="tx1"/>
                </a:solidFill>
              </a:rPr>
              <a:t>Промежуточная приемка выполненных работ классифицируется на: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приемку </a:t>
            </a:r>
            <a:r>
              <a:rPr lang="ru-RU" sz="1600" dirty="0">
                <a:solidFill>
                  <a:schemeClr val="tx1"/>
                </a:solidFill>
              </a:rPr>
              <a:t>скрытых работ;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приемку </a:t>
            </a:r>
            <a:r>
              <a:rPr lang="ru-RU" sz="1600" dirty="0">
                <a:solidFill>
                  <a:schemeClr val="tx1"/>
                </a:solidFill>
              </a:rPr>
              <a:t>ответственных работ.</a:t>
            </a:r>
          </a:p>
          <a:p>
            <a:pPr indent="444500" algn="just"/>
            <a:r>
              <a:rPr lang="ru-RU" sz="1600" dirty="0">
                <a:solidFill>
                  <a:schemeClr val="tx1"/>
                </a:solidFill>
              </a:rPr>
              <a:t>Требования нормативно-технических документов, по которым осуществляется промежуточная приемка выполненных работ, определяются в каждом конкретном случае отдельно, с учетом контракта (договора) и рабочей документации.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375152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76463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/>
              <a:t>ГОСТ 32756-2014 «Дороги автомобильные общего пользования. Требования к проведению промежуточной приемки выполненных работ»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18407"/>
            <a:ext cx="8568952" cy="5199133"/>
          </a:xfrm>
        </p:spPr>
        <p:txBody>
          <a:bodyPr anchor="t">
            <a:normAutofit fontScale="92500" lnSpcReduction="20000"/>
          </a:bodyPr>
          <a:lstStyle/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Порядок </a:t>
            </a:r>
            <a:r>
              <a:rPr lang="ru-RU" sz="1700" b="1" dirty="0">
                <a:solidFill>
                  <a:schemeClr val="tx1"/>
                </a:solidFill>
              </a:rPr>
              <a:t>проведения промежуточной приемки</a:t>
            </a:r>
            <a:endParaRPr lang="ru-RU" sz="1700" b="1" dirty="0" smtClean="0">
              <a:solidFill>
                <a:schemeClr val="tx1"/>
              </a:solidFill>
            </a:endParaRPr>
          </a:p>
          <a:p>
            <a:pPr indent="444500"/>
            <a:endParaRPr lang="ru-RU" sz="1700" dirty="0" smtClean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Перечни конкретных видов работ, относящихся к той или иной промежуточной приемке выполненных работ, должны быть определены проектной документацией и разработаны Подрядчиком в составе исполнительной документации и согласованы с Заказчиком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Заказчик, получивший не позднее чем за трое суток извещение </a:t>
            </a:r>
            <a:r>
              <a:rPr lang="ru-RU" sz="1700" dirty="0" smtClean="0">
                <a:solidFill>
                  <a:schemeClr val="tx1"/>
                </a:solidFill>
              </a:rPr>
              <a:t>Подрядчика о </a:t>
            </a:r>
            <a:r>
              <a:rPr lang="ru-RU" sz="1700" dirty="0">
                <a:solidFill>
                  <a:schemeClr val="tx1"/>
                </a:solidFill>
              </a:rPr>
              <a:t>готовности к сдаче результата выполненных дорожно-строительных работ, организовывает их приемку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По </a:t>
            </a:r>
            <a:r>
              <a:rPr lang="ru-RU" sz="1700" dirty="0">
                <a:solidFill>
                  <a:schemeClr val="tx1"/>
                </a:solidFill>
              </a:rPr>
              <a:t>результатам проведения промежуточной приемки выполненных работ, в акте приемки скрытых работ и акте приемки ответственных работ, после подписания его всеми членами комиссии, подрядчику </a:t>
            </a:r>
            <a:r>
              <a:rPr lang="ru-RU" sz="1700" dirty="0">
                <a:solidFill>
                  <a:srgbClr val="FF0000"/>
                </a:solidFill>
              </a:rPr>
              <a:t>дается разрешение на производство последующих видов работ</a:t>
            </a:r>
            <a:r>
              <a:rPr lang="ru-RU" sz="1700" dirty="0">
                <a:solidFill>
                  <a:schemeClr val="tx1"/>
                </a:solidFill>
              </a:rPr>
              <a:t>.</a:t>
            </a: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До </a:t>
            </a:r>
            <a:r>
              <a:rPr lang="ru-RU" sz="1700" dirty="0">
                <a:solidFill>
                  <a:schemeClr val="tx1"/>
                </a:solidFill>
              </a:rPr>
              <a:t>проведения промежуточной приемки выполненных работ </a:t>
            </a:r>
            <a:r>
              <a:rPr lang="ru-RU" sz="1700" dirty="0">
                <a:solidFill>
                  <a:srgbClr val="FF0000"/>
                </a:solidFill>
              </a:rPr>
              <a:t>запрещается</a:t>
            </a:r>
            <a:r>
              <a:rPr lang="ru-RU" sz="1700" dirty="0">
                <a:solidFill>
                  <a:schemeClr val="tx1"/>
                </a:solidFill>
              </a:rPr>
              <a:t> выполнять последующие </a:t>
            </a:r>
            <a:r>
              <a:rPr lang="ru-RU" sz="1700" dirty="0" smtClean="0">
                <a:solidFill>
                  <a:schemeClr val="tx1"/>
                </a:solidFill>
              </a:rPr>
              <a:t>работы.</a:t>
            </a:r>
            <a:endParaRPr lang="ru-RU" sz="17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Обязательными </a:t>
            </a:r>
            <a:r>
              <a:rPr lang="ru-RU" sz="1700" dirty="0">
                <a:solidFill>
                  <a:schemeClr val="tx1"/>
                </a:solidFill>
              </a:rPr>
              <a:t>условиями для приемки отдельных видов работ являются: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соответствие </a:t>
            </a:r>
            <a:r>
              <a:rPr lang="ru-RU" sz="1700" dirty="0">
                <a:solidFill>
                  <a:schemeClr val="tx1"/>
                </a:solidFill>
              </a:rPr>
              <a:t>применяемых материалов, конструкций и изделий, установленным требованиям;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устранение </a:t>
            </a:r>
            <a:r>
              <a:rPr lang="ru-RU" sz="1700" dirty="0">
                <a:solidFill>
                  <a:schemeClr val="tx1"/>
                </a:solidFill>
              </a:rPr>
              <a:t>дефектов и нарушений, отмеченных в журналах производства работ и авторского надзора и предписаниях строительного контроля;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наличие </a:t>
            </a:r>
            <a:r>
              <a:rPr lang="ru-RU" sz="1700" dirty="0">
                <a:solidFill>
                  <a:schemeClr val="tx1"/>
                </a:solidFill>
              </a:rPr>
              <a:t>комплекта необходимой исполнительной документации.</a:t>
            </a: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Рассмотрены вопросы состава комиссий, повторной </a:t>
            </a:r>
            <a:r>
              <a:rPr lang="ru-RU" sz="1700" dirty="0">
                <a:solidFill>
                  <a:schemeClr val="tx1"/>
                </a:solidFill>
              </a:rPr>
              <a:t>приемки после длительного перерыва (более 3 месяцев</a:t>
            </a:r>
            <a:r>
              <a:rPr lang="ru-RU" sz="1700" dirty="0" smtClean="0">
                <a:solidFill>
                  <a:schemeClr val="tx1"/>
                </a:solidFill>
              </a:rPr>
              <a:t>), затрат на </a:t>
            </a:r>
            <a:r>
              <a:rPr lang="ru-RU" sz="1700" dirty="0">
                <a:solidFill>
                  <a:schemeClr val="tx1"/>
                </a:solidFill>
              </a:rPr>
              <a:t>вскрытие конструкций по требованию </a:t>
            </a:r>
            <a:r>
              <a:rPr lang="ru-RU" sz="1700" dirty="0" smtClean="0">
                <a:solidFill>
                  <a:schemeClr val="tx1"/>
                </a:solidFill>
              </a:rPr>
              <a:t>Заказчика и вопросы оформления.</a:t>
            </a:r>
            <a:endParaRPr lang="ru-RU" sz="17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80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79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672408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Совершенствование процессов строительного контроля и приемки дорожных работ в новых межгосударственных стандартах.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869160"/>
            <a:ext cx="3312368" cy="1152128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Зам. ген. директора 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ООО </a:t>
            </a: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«Автодор-Инжиниринг»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Владимир Леонидович </a:t>
            </a:r>
            <a:r>
              <a:rPr lang="ru-RU" sz="1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Мартинсон</a:t>
            </a: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426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74225"/>
            <a:ext cx="7772400" cy="3145216"/>
          </a:xfrm>
        </p:spPr>
        <p:txBody>
          <a:bodyPr>
            <a:normAutofit/>
          </a:bodyPr>
          <a:lstStyle/>
          <a:p>
            <a:r>
              <a:rPr lang="ru-RU" sz="1600" dirty="0"/>
              <a:t>Программа по разработке межгосударственных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(ТР ТС 014/2011), а также межгосударственных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</a:t>
            </a:r>
            <a:br>
              <a:rPr lang="ru-RU" sz="1600" dirty="0"/>
            </a:br>
            <a:r>
              <a:rPr lang="ru-RU" sz="1600" dirty="0"/>
              <a:t>(ТР ТС 014/2011) и осуществления оценки (подтверждения) соответствия продукции</a:t>
            </a:r>
            <a:br>
              <a:rPr lang="ru-RU" sz="1600" dirty="0"/>
            </a:br>
            <a:r>
              <a:rPr lang="ru-RU" sz="1600" dirty="0"/>
              <a:t>Решение Коллегии Евразийской экономической комиссии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от </a:t>
            </a:r>
            <a:r>
              <a:rPr lang="ru-RU" sz="1600" dirty="0"/>
              <a:t>13 июня 2012 г. № 81.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617140"/>
            <a:ext cx="8568952" cy="2486709"/>
          </a:xfrm>
        </p:spPr>
        <p:txBody>
          <a:bodyPr anchor="t"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составе Программы приняты следующие межгосударственные стандарты (протокол </a:t>
            </a:r>
            <a:r>
              <a:rPr lang="ru-RU" sz="1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№ 67-П от 30.05.2014</a:t>
            </a:r>
            <a:r>
              <a:rPr lang="ru-RU" sz="1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):</a:t>
            </a:r>
            <a:endParaRPr lang="ru-RU" sz="16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ГОСТ </a:t>
            </a:r>
            <a:r>
              <a:rPr lang="ru-RU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32731-2014 «Дороги автомобильные общего пользования. Требования к проведению строительного контроля»;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ГОСТ </a:t>
            </a:r>
            <a:r>
              <a:rPr lang="ru-RU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32755-2014 «Дороги автомобильные общего пользования. Требования к проведению приемки в эксплуатацию выполненных работ»;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ГОСТ </a:t>
            </a:r>
            <a:r>
              <a:rPr lang="ru-RU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32756-2014 «Дороги автомобильные общего пользования. Требования к проведению промежуточной приемки выполненных работ».</a:t>
            </a:r>
          </a:p>
        </p:txBody>
      </p:sp>
    </p:spTree>
    <p:extLst>
      <p:ext uri="{BB962C8B-B14F-4D97-AF65-F5344CB8AC3E}">
        <p14:creationId xmlns:p14="http://schemas.microsoft.com/office/powerpoint/2010/main" val="154991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6924" y="784925"/>
            <a:ext cx="8064896" cy="623087"/>
          </a:xfrm>
        </p:spPr>
        <p:txBody>
          <a:bodyPr anchor="t">
            <a:normAutofit fontScale="90000"/>
          </a:bodyPr>
          <a:lstStyle/>
          <a:p>
            <a:r>
              <a:rPr lang="ru-RU" sz="1800" dirty="0"/>
              <a:t>Нормативно-технические </a:t>
            </a:r>
            <a:r>
              <a:rPr lang="ru-RU" sz="1800" dirty="0" smtClean="0"/>
              <a:t>документы стран </a:t>
            </a:r>
            <a:r>
              <a:rPr lang="ru-RU" sz="1800" dirty="0"/>
              <a:t>Таможенного </a:t>
            </a:r>
            <a:r>
              <a:rPr lang="ru-RU" sz="1800" dirty="0" smtClean="0"/>
              <a:t>союза, </a:t>
            </a:r>
            <a:r>
              <a:rPr lang="ru-RU" sz="1800" dirty="0"/>
              <a:t>рассмотренные при </a:t>
            </a:r>
            <a:r>
              <a:rPr lang="ru-RU" sz="1800" dirty="0" smtClean="0"/>
              <a:t>анализе действующих требований, касающихся объекта стандартизации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ГОСТ 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».</a:t>
            </a:r>
            <a:r>
              <a:rPr lang="ru-RU" sz="1800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074" y="1480842"/>
            <a:ext cx="8358406" cy="4863306"/>
          </a:xfrm>
        </p:spPr>
        <p:txBody>
          <a:bodyPr anchor="t">
            <a:normAutofit fontScale="70000" lnSpcReduction="20000"/>
          </a:bodyPr>
          <a:lstStyle/>
          <a:p>
            <a:pPr indent="444500" algn="just"/>
            <a:endParaRPr lang="ru-RU" sz="1800" b="1" dirty="0" smtClean="0">
              <a:solidFill>
                <a:schemeClr val="tx1"/>
              </a:solidFill>
            </a:endParaRPr>
          </a:p>
          <a:p>
            <a:pPr indent="444500" algn="just"/>
            <a:r>
              <a:rPr lang="ru-RU" sz="1800" b="1" dirty="0" smtClean="0">
                <a:solidFill>
                  <a:schemeClr val="tx1"/>
                </a:solidFill>
              </a:rPr>
              <a:t>Российская </a:t>
            </a:r>
            <a:r>
              <a:rPr lang="ru-RU" sz="1800" b="1" dirty="0">
                <a:solidFill>
                  <a:schemeClr val="tx1"/>
                </a:solidFill>
              </a:rPr>
              <a:t>Федерация: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Технический регламент таможенного союза «Безопасность автомобильных дорог</a:t>
            </a:r>
            <a:r>
              <a:rPr lang="ru-RU" sz="1800" dirty="0" smtClean="0">
                <a:solidFill>
                  <a:schemeClr val="tx1"/>
                </a:solidFill>
              </a:rPr>
              <a:t>» (</a:t>
            </a:r>
            <a:r>
              <a:rPr lang="ru-RU" sz="1800" dirty="0">
                <a:solidFill>
                  <a:schemeClr val="tx1"/>
                </a:solidFill>
              </a:rPr>
              <a:t>ТР ТС 014/2011</a:t>
            </a:r>
            <a:r>
              <a:rPr lang="ru-RU" sz="1800" dirty="0" smtClean="0">
                <a:solidFill>
                  <a:schemeClr val="tx1"/>
                </a:solidFill>
              </a:rPr>
              <a:t>), который действует на территории всех трех стран Таможенного союза (Республика Беларусь и Республика Казахстан) 	Федеральный </a:t>
            </a:r>
            <a:r>
              <a:rPr lang="ru-RU" sz="1800" dirty="0">
                <a:solidFill>
                  <a:schemeClr val="tx1"/>
                </a:solidFill>
              </a:rPr>
              <a:t>закон РФ 184-ФЗ «О техническом регулировании»;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Градостроительный кодекс Российской Федерации;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Гражданский кодекс Российской Федерации;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СНиП 12.01- 2004 «Организация строительства»;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ОДМ 218.7.001-2009 «Рекомендации по осуществлению строительного контроля на федеральных автомобильных дорогах».</a:t>
            </a:r>
          </a:p>
          <a:p>
            <a:pPr indent="444500" algn="just"/>
            <a:r>
              <a:rPr lang="ru-RU" sz="1800" b="1" dirty="0">
                <a:solidFill>
                  <a:schemeClr val="tx1"/>
                </a:solidFill>
              </a:rPr>
              <a:t>Республика Беларусь: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СНБ 1.03.01-99 </a:t>
            </a:r>
            <a:r>
              <a:rPr lang="ru-RU" sz="1800" dirty="0" smtClean="0">
                <a:solidFill>
                  <a:schemeClr val="tx1"/>
                </a:solidFill>
              </a:rPr>
              <a:t>«Технический </a:t>
            </a:r>
            <a:r>
              <a:rPr lang="ru-RU" sz="1800" dirty="0">
                <a:solidFill>
                  <a:schemeClr val="tx1"/>
                </a:solidFill>
              </a:rPr>
              <a:t>надзор в строительстве. Основные положения»;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ТКП 059-2007 «Автомобильные дороги. Правила устройства»;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ТКП 45-1.03-162-2009 (02250) «Технический надзор в строительстве. Порядок проведения»;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ТКП 234-2009 (02191) «Автомобильные дороги. Порядок проведения операционного контроля при строительстве, ремонте и содержании».</a:t>
            </a:r>
          </a:p>
          <a:p>
            <a:pPr indent="444500" algn="just"/>
            <a:r>
              <a:rPr lang="ru-RU" sz="1800" b="1" dirty="0">
                <a:solidFill>
                  <a:schemeClr val="tx1"/>
                </a:solidFill>
              </a:rPr>
              <a:t>Республика Казахстан: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СТ РК 1685-2007 «Мостовые сооружения и водопропускные трубы на автомобильных дорогах. Правила выполнения и приемки работ при строительстве, реконструкции и капитальном ремонте. Производственный контроль»;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СНиП РК 3.03-09-2006 «Автомобильные дороги»;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РДС РК 1.04-15-2004 «Правила технического надзора за состоянием зданий и сооружений».</a:t>
            </a:r>
          </a:p>
          <a:p>
            <a:pPr indent="444500" algn="just"/>
            <a:r>
              <a:rPr lang="ru-RU" sz="1800" b="1" dirty="0">
                <a:solidFill>
                  <a:schemeClr val="tx1"/>
                </a:solidFill>
              </a:rPr>
              <a:t>Зарубежные государства:</a:t>
            </a: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QIS-97 Контроль качества при работе с горячим асфальтобетонным покрытием (</a:t>
            </a:r>
            <a:r>
              <a:rPr lang="ru-RU" sz="1800" dirty="0" err="1">
                <a:solidFill>
                  <a:schemeClr val="tx1"/>
                </a:solidFill>
              </a:rPr>
              <a:t>Quality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Control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for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Hot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Mix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Asphalt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Operations</a:t>
            </a:r>
            <a:r>
              <a:rPr lang="ru-RU" sz="1800" dirty="0">
                <a:solidFill>
                  <a:schemeClr val="tx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32532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396" y="869418"/>
            <a:ext cx="7918266" cy="911876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ГОСТ </a:t>
            </a:r>
            <a:r>
              <a:rPr lang="ru-RU" sz="1800" dirty="0"/>
              <a:t>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37487"/>
            <a:ext cx="8568952" cy="4797702"/>
          </a:xfrm>
        </p:spPr>
        <p:txBody>
          <a:bodyPr anchor="t">
            <a:normAutofit fontScale="92500" lnSpcReduction="20000"/>
          </a:bodyPr>
          <a:lstStyle/>
          <a:p>
            <a:pPr indent="444500"/>
            <a:endParaRPr lang="ru-RU" sz="17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Содержание</a:t>
            </a:r>
            <a:endParaRPr lang="ru-RU" sz="17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1 </a:t>
            </a:r>
            <a:r>
              <a:rPr lang="ru-RU" sz="1700" dirty="0">
                <a:solidFill>
                  <a:schemeClr val="tx1"/>
                </a:solidFill>
              </a:rPr>
              <a:t>Область </a:t>
            </a:r>
            <a:r>
              <a:rPr lang="ru-RU" sz="1700" dirty="0" smtClean="0">
                <a:solidFill>
                  <a:schemeClr val="tx1"/>
                </a:solidFill>
              </a:rPr>
              <a:t>применения.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2 Термины и </a:t>
            </a:r>
            <a:r>
              <a:rPr lang="ru-RU" sz="1700" dirty="0" smtClean="0">
                <a:solidFill>
                  <a:schemeClr val="tx1"/>
                </a:solidFill>
              </a:rPr>
              <a:t>определения.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3 Общие </a:t>
            </a:r>
            <a:r>
              <a:rPr lang="ru-RU" sz="1700" dirty="0" smtClean="0">
                <a:solidFill>
                  <a:schemeClr val="tx1"/>
                </a:solidFill>
              </a:rPr>
              <a:t>положения.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4 Состав работ по строительному </a:t>
            </a:r>
            <a:r>
              <a:rPr lang="ru-RU" sz="1700" dirty="0" smtClean="0">
                <a:solidFill>
                  <a:schemeClr val="tx1"/>
                </a:solidFill>
              </a:rPr>
              <a:t>контролю.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5 Требования к организации, осуществляющей работы по строительному </a:t>
            </a:r>
            <a:r>
              <a:rPr lang="ru-RU" sz="1700" dirty="0" smtClean="0">
                <a:solidFill>
                  <a:schemeClr val="tx1"/>
                </a:solidFill>
              </a:rPr>
              <a:t>контролю.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6 Порядок проведения строительного </a:t>
            </a:r>
            <a:r>
              <a:rPr lang="ru-RU" sz="1700" dirty="0" smtClean="0">
                <a:solidFill>
                  <a:schemeClr val="tx1"/>
                </a:solidFill>
              </a:rPr>
              <a:t>контроля.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7 Оформление результатов строительного </a:t>
            </a:r>
            <a:r>
              <a:rPr lang="ru-RU" sz="1700" dirty="0" smtClean="0">
                <a:solidFill>
                  <a:schemeClr val="tx1"/>
                </a:solidFill>
              </a:rPr>
              <a:t>контроля.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8 Контроль за проведением строительного </a:t>
            </a:r>
            <a:r>
              <a:rPr lang="ru-RU" sz="1700" dirty="0" smtClean="0">
                <a:solidFill>
                  <a:schemeClr val="tx1"/>
                </a:solidFill>
              </a:rPr>
              <a:t>контроля.</a:t>
            </a:r>
            <a:r>
              <a:rPr lang="ru-RU" sz="1700" dirty="0">
                <a:solidFill>
                  <a:schemeClr val="tx1"/>
                </a:solidFill>
              </a:rPr>
              <a:t>	</a:t>
            </a:r>
          </a:p>
          <a:p>
            <a:pPr indent="444500" algn="just"/>
            <a:endParaRPr lang="ru-RU" sz="1700" dirty="0" smtClean="0">
              <a:solidFill>
                <a:schemeClr val="tx1"/>
              </a:solidFill>
            </a:endParaRPr>
          </a:p>
          <a:p>
            <a:pPr indent="450850" algn="just"/>
            <a:r>
              <a:rPr lang="ru-RU" sz="1700" dirty="0">
                <a:solidFill>
                  <a:schemeClr val="tx1"/>
                </a:solidFill>
              </a:rPr>
              <a:t>Приложение А (справочное) Форма типового технического задания на осуществление строительного контроля на объектах строительства, реконструкции или капитального </a:t>
            </a:r>
            <a:r>
              <a:rPr lang="ru-RU" sz="1700" dirty="0" smtClean="0">
                <a:solidFill>
                  <a:schemeClr val="tx1"/>
                </a:solidFill>
              </a:rPr>
              <a:t>ремонта.</a:t>
            </a:r>
          </a:p>
          <a:p>
            <a:pPr indent="450850" algn="just"/>
            <a:r>
              <a:rPr lang="ru-RU" sz="1700" dirty="0" smtClean="0">
                <a:solidFill>
                  <a:schemeClr val="tx1"/>
                </a:solidFill>
              </a:rPr>
              <a:t>Приложение </a:t>
            </a:r>
            <a:r>
              <a:rPr lang="ru-RU" sz="1700" dirty="0">
                <a:solidFill>
                  <a:schemeClr val="tx1"/>
                </a:solidFill>
              </a:rPr>
              <a:t>Б (справочное) Форма, состав и содержание Общего журнала работ.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В (справочное) Формы предписаний.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Г (справочное) Схема организации строительного контроля.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Приложение Д (справочное) Форма отчета по результатам строительного контроля.	</a:t>
            </a:r>
          </a:p>
          <a:p>
            <a:pPr indent="444500" algn="just"/>
            <a:r>
              <a:rPr lang="ru-RU" sz="1700" dirty="0">
                <a:solidFill>
                  <a:schemeClr val="tx1"/>
                </a:solidFill>
              </a:rPr>
              <a:t>Библиография.	</a:t>
            </a:r>
          </a:p>
          <a:p>
            <a:pPr indent="444500" algn="just"/>
            <a:endParaRPr lang="ru-RU" sz="1800" b="1" dirty="0">
              <a:solidFill>
                <a:schemeClr val="tx1"/>
              </a:solidFill>
            </a:endParaRPr>
          </a:p>
          <a:p>
            <a:pPr indent="444500" algn="just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8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76835"/>
            <a:ext cx="7983002" cy="728284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ГОСТ </a:t>
            </a:r>
            <a:r>
              <a:rPr lang="ru-RU" sz="1800" dirty="0"/>
              <a:t>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39788"/>
            <a:ext cx="8568952" cy="4741925"/>
          </a:xfrm>
        </p:spPr>
        <p:txBody>
          <a:bodyPr anchor="t">
            <a:normAutofit fontScale="92500" lnSpcReduction="20000"/>
          </a:bodyPr>
          <a:lstStyle/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Термины </a:t>
            </a:r>
            <a:r>
              <a:rPr lang="ru-RU" sz="1700" b="1" dirty="0">
                <a:solidFill>
                  <a:schemeClr val="tx1"/>
                </a:solidFill>
              </a:rPr>
              <a:t>и определения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исполнительная документация;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проектная документация;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строительный </a:t>
            </a:r>
            <a:r>
              <a:rPr lang="ru-RU" sz="1700" dirty="0">
                <a:solidFill>
                  <a:schemeClr val="tx1"/>
                </a:solidFill>
              </a:rPr>
              <a:t>(производственный) </a:t>
            </a:r>
            <a:r>
              <a:rPr lang="ru-RU" sz="1700" dirty="0" smtClean="0">
                <a:solidFill>
                  <a:schemeClr val="tx1"/>
                </a:solidFill>
              </a:rPr>
              <a:t>контроль</a:t>
            </a:r>
            <a:r>
              <a:rPr lang="ru-RU" sz="1700" dirty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рабочая документация; </a:t>
            </a:r>
          </a:p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Основные положения</a:t>
            </a:r>
            <a:endParaRPr lang="ru-RU" sz="1700" b="1" dirty="0">
              <a:solidFill>
                <a:schemeClr val="tx1"/>
              </a:solidFill>
            </a:endParaRPr>
          </a:p>
          <a:p>
            <a:pPr indent="444500" algn="just"/>
            <a:r>
              <a:rPr lang="ru-RU" sz="1800" dirty="0" smtClean="0">
                <a:solidFill>
                  <a:schemeClr val="tx1"/>
                </a:solidFill>
              </a:rPr>
              <a:t>Основной </a:t>
            </a:r>
            <a:r>
              <a:rPr lang="ru-RU" sz="1800" dirty="0">
                <a:solidFill>
                  <a:schemeClr val="tx1"/>
                </a:solidFill>
              </a:rPr>
              <a:t>целью осуществления строительного контроля при строительстве автомобильных дорог является </a:t>
            </a:r>
            <a:r>
              <a:rPr lang="ru-RU" sz="1800" dirty="0">
                <a:solidFill>
                  <a:srgbClr val="FF0000"/>
                </a:solidFill>
              </a:rPr>
              <a:t>недопущение приемки </a:t>
            </a:r>
            <a:r>
              <a:rPr lang="ru-RU" sz="1800" dirty="0">
                <a:solidFill>
                  <a:schemeClr val="tx1"/>
                </a:solidFill>
              </a:rPr>
              <a:t>дорожно-строительных работ, </a:t>
            </a:r>
            <a:r>
              <a:rPr lang="ru-RU" sz="1800" dirty="0">
                <a:solidFill>
                  <a:srgbClr val="FF0000"/>
                </a:solidFill>
              </a:rPr>
              <a:t>выполненных с нарушением требований </a:t>
            </a:r>
            <a:r>
              <a:rPr lang="ru-RU" sz="1800" dirty="0">
                <a:solidFill>
                  <a:schemeClr val="tx1"/>
                </a:solidFill>
              </a:rPr>
              <a:t>проектной документации, утвержденной в установленном порядке, и требований технического регламента Таможенного союза «Безопасность автомобильных дорог» (ТР ТС 014/2011</a:t>
            </a:r>
            <a:r>
              <a:rPr lang="ru-RU" sz="1800" dirty="0" smtClean="0">
                <a:solidFill>
                  <a:schemeClr val="tx1"/>
                </a:solidFill>
              </a:rPr>
              <a:t>).</a:t>
            </a:r>
            <a:endParaRPr lang="ru-RU" sz="18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800" dirty="0">
                <a:solidFill>
                  <a:schemeClr val="tx1"/>
                </a:solidFill>
              </a:rPr>
              <a:t>Перечень нормативно-технических документов, по которым осуществляется строительный контроль, определяются в каждом конкретном случае отдельно, с </a:t>
            </a:r>
            <a:r>
              <a:rPr lang="ru-RU" sz="1800" dirty="0" smtClean="0">
                <a:solidFill>
                  <a:schemeClr val="tx1"/>
                </a:solidFill>
              </a:rPr>
              <a:t>учетом </a:t>
            </a:r>
            <a:r>
              <a:rPr lang="ru-RU" sz="1800" dirty="0">
                <a:solidFill>
                  <a:schemeClr val="tx1"/>
                </a:solidFill>
              </a:rPr>
              <a:t>контракта (договора) и рабочей </a:t>
            </a:r>
            <a:r>
              <a:rPr lang="ru-RU" sz="1800" dirty="0" smtClean="0">
                <a:solidFill>
                  <a:schemeClr val="tx1"/>
                </a:solidFill>
              </a:rPr>
              <a:t>документации.</a:t>
            </a:r>
          </a:p>
          <a:p>
            <a:pPr indent="444500" algn="just"/>
            <a:r>
              <a:rPr lang="ru-RU" sz="1800" dirty="0" smtClean="0">
                <a:solidFill>
                  <a:schemeClr val="tx1"/>
                </a:solidFill>
              </a:rPr>
              <a:t>Необходимость наличия </a:t>
            </a:r>
            <a:r>
              <a:rPr lang="ru-RU" sz="1800" dirty="0">
                <a:solidFill>
                  <a:schemeClr val="tx1"/>
                </a:solidFill>
              </a:rPr>
              <a:t>собственной лаборатории, компетентной в проведении испытаний в заявленной области деятельности. Компетентность испытательной лаборатории может быть оценена Заказчиком или сторонними организациями по поручению Заказчика. </a:t>
            </a:r>
            <a:r>
              <a:rPr lang="ru-RU" sz="1800" dirty="0" smtClean="0">
                <a:solidFill>
                  <a:schemeClr val="tx1"/>
                </a:solidFill>
              </a:rPr>
              <a:t>Выполнение </a:t>
            </a:r>
            <a:r>
              <a:rPr lang="ru-RU" sz="1800" dirty="0">
                <a:solidFill>
                  <a:schemeClr val="tx1"/>
                </a:solidFill>
              </a:rPr>
              <a:t>силами собственной лаборатории не менее 70 % всех необходимых лабораторных </a:t>
            </a:r>
            <a:r>
              <a:rPr lang="ru-RU" sz="1800" dirty="0" smtClean="0">
                <a:solidFill>
                  <a:schemeClr val="tx1"/>
                </a:solidFill>
              </a:rPr>
              <a:t>испытаний.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6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7754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ГОСТ </a:t>
            </a:r>
            <a:r>
              <a:rPr lang="ru-RU" sz="1800" dirty="0"/>
              <a:t>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025" y="1594130"/>
            <a:ext cx="8714455" cy="4919951"/>
          </a:xfrm>
        </p:spPr>
        <p:txBody>
          <a:bodyPr anchor="t">
            <a:normAutofit fontScale="85000" lnSpcReduction="20000"/>
          </a:bodyPr>
          <a:lstStyle/>
          <a:p>
            <a:pPr indent="444500"/>
            <a:endParaRPr lang="ru-RU" sz="1700" b="1" dirty="0" smtClean="0">
              <a:solidFill>
                <a:schemeClr val="tx1"/>
              </a:solidFill>
            </a:endParaRPr>
          </a:p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Порядок </a:t>
            </a:r>
            <a:r>
              <a:rPr lang="ru-RU" sz="1700" b="1" dirty="0">
                <a:solidFill>
                  <a:schemeClr val="tx1"/>
                </a:solidFill>
              </a:rPr>
              <a:t>проведения строительного </a:t>
            </a:r>
            <a:r>
              <a:rPr lang="ru-RU" sz="1700" b="1" dirty="0" smtClean="0">
                <a:solidFill>
                  <a:schemeClr val="tx1"/>
                </a:solidFill>
              </a:rPr>
              <a:t>контроля</a:t>
            </a:r>
          </a:p>
          <a:p>
            <a:pPr indent="444500"/>
            <a:endParaRPr lang="ru-RU" sz="17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1700" dirty="0" smtClean="0">
                <a:solidFill>
                  <a:schemeClr val="tx1"/>
                </a:solidFill>
              </a:rPr>
              <a:t>До </a:t>
            </a:r>
            <a:r>
              <a:rPr lang="ru-RU" sz="1700" dirty="0">
                <a:solidFill>
                  <a:schemeClr val="tx1"/>
                </a:solidFill>
              </a:rPr>
              <a:t>начала работ по осуществлению строительного контроля.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представление </a:t>
            </a:r>
            <a:r>
              <a:rPr lang="ru-RU" sz="1700" dirty="0">
                <a:solidFill>
                  <a:schemeClr val="tx1"/>
                </a:solidFill>
              </a:rPr>
              <a:t>службой строительного контроля Заказчику схемы организации осуществления строительного контроля на объекте и информации о конкретных специалистах, выполняющих поставленные задачи непосредственно на объекте </a:t>
            </a:r>
            <a:r>
              <a:rPr lang="ru-RU" sz="1700" dirty="0" smtClean="0">
                <a:solidFill>
                  <a:schemeClr val="tx1"/>
                </a:solidFill>
              </a:rPr>
              <a:t>строительства;</a:t>
            </a:r>
            <a:endParaRPr lang="ru-RU" sz="17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оценка </a:t>
            </a:r>
            <a:r>
              <a:rPr lang="ru-RU" sz="1700" dirty="0">
                <a:solidFill>
                  <a:schemeClr val="tx1"/>
                </a:solidFill>
              </a:rPr>
              <a:t>компетентности Заказчиком конкретных исполнителей представленных для проведения строительного контроля на объекте на предмет знания проектной, рабочей и другой необходимой документации отражающей работы по строительству на объекте;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представление </a:t>
            </a:r>
            <a:r>
              <a:rPr lang="ru-RU" sz="1700" dirty="0">
                <a:solidFill>
                  <a:schemeClr val="tx1"/>
                </a:solidFill>
              </a:rPr>
              <a:t>Заказчиком службы строительного контроля на объекте всем заинтересованным сторонам </a:t>
            </a:r>
            <a:r>
              <a:rPr lang="ru-RU" sz="1700" dirty="0" smtClean="0">
                <a:solidFill>
                  <a:schemeClr val="tx1"/>
                </a:solidFill>
              </a:rPr>
              <a:t>участникам </a:t>
            </a:r>
            <a:r>
              <a:rPr lang="ru-RU" sz="1700" dirty="0">
                <a:solidFill>
                  <a:schemeClr val="tx1"/>
                </a:solidFill>
              </a:rPr>
              <a:t>дорожно-строительного процесса. В течение всего срока строительства Подрядчик обеспечивает доступ на строительную площадку представителям организации Заказчика и строительного контроля;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определение </a:t>
            </a:r>
            <a:r>
              <a:rPr lang="ru-RU" sz="1700" dirty="0">
                <a:solidFill>
                  <a:schemeClr val="tx1"/>
                </a:solidFill>
              </a:rPr>
              <a:t>совместно с Заказчиком и (или) организацией, осуществляющей строительный контроль на месте границ участков, конструкций и элементов, а также видов и объемов строительно-монтажных работ, подлежащих строительному контролю в соответствии с техническим заданием к договору (контракту);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согласование </a:t>
            </a:r>
            <a:r>
              <a:rPr lang="ru-RU" sz="1700" dirty="0">
                <a:solidFill>
                  <a:schemeClr val="tx1"/>
                </a:solidFill>
              </a:rPr>
              <a:t>с Заказчиком формы предписаний (о выявленных нарушениях либо о приостановке работ);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ознакомление </a:t>
            </a:r>
            <a:r>
              <a:rPr lang="ru-RU" sz="1700" dirty="0">
                <a:solidFill>
                  <a:schemeClr val="tx1"/>
                </a:solidFill>
              </a:rPr>
              <a:t>специалистов службы строительного контроля с рабочей документацией и необходимой для начала работ документацией Подрядчика, включая основные конструктивные решения, организацию проведения работ, директивные графики дорожно-строительных работ, имеющиеся регламенты взаимодействия участников строительно-инвестиционного процесса, в том числе приемки выполненных </a:t>
            </a:r>
            <a:r>
              <a:rPr lang="ru-RU" sz="1700" dirty="0" smtClean="0">
                <a:solidFill>
                  <a:schemeClr val="tx1"/>
                </a:solidFill>
              </a:rPr>
              <a:t>работ.</a:t>
            </a:r>
            <a:endParaRPr lang="ru-RU" sz="17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2504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27910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ГОСТ </a:t>
            </a:r>
            <a:r>
              <a:rPr lang="ru-RU" sz="1800" dirty="0"/>
              <a:t>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94902"/>
            <a:ext cx="8568952" cy="5040560"/>
          </a:xfrm>
        </p:spPr>
        <p:txBody>
          <a:bodyPr anchor="t">
            <a:normAutofit fontScale="85000" lnSpcReduction="20000"/>
          </a:bodyPr>
          <a:lstStyle/>
          <a:p>
            <a:pPr indent="444500"/>
            <a:endParaRPr lang="ru-RU" sz="1700" b="1" dirty="0" smtClean="0">
              <a:solidFill>
                <a:schemeClr val="tx1"/>
              </a:solidFill>
            </a:endParaRPr>
          </a:p>
          <a:p>
            <a:pPr indent="444500"/>
            <a:r>
              <a:rPr lang="ru-RU" sz="1700" b="1" dirty="0" smtClean="0">
                <a:solidFill>
                  <a:schemeClr val="tx1"/>
                </a:solidFill>
              </a:rPr>
              <a:t>Порядок </a:t>
            </a:r>
            <a:r>
              <a:rPr lang="ru-RU" sz="1700" b="1" dirty="0">
                <a:solidFill>
                  <a:schemeClr val="tx1"/>
                </a:solidFill>
              </a:rPr>
              <a:t>проведения строительного </a:t>
            </a:r>
            <a:r>
              <a:rPr lang="ru-RU" sz="1700" b="1" dirty="0" smtClean="0">
                <a:solidFill>
                  <a:schemeClr val="tx1"/>
                </a:solidFill>
              </a:rPr>
              <a:t>контроля</a:t>
            </a:r>
          </a:p>
          <a:p>
            <a:pPr indent="444500"/>
            <a:endParaRPr lang="ru-RU" sz="17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1700" dirty="0">
                <a:solidFill>
                  <a:schemeClr val="tx1"/>
                </a:solidFill>
              </a:rPr>
              <a:t>В течение всего периода осуществления строительного контроля.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анализ </a:t>
            </a:r>
            <a:r>
              <a:rPr lang="ru-RU" sz="1700" dirty="0">
                <a:solidFill>
                  <a:schemeClr val="tx1"/>
                </a:solidFill>
              </a:rPr>
              <a:t>полноты и качества рабочей документации, проектов производства работ, технологических карт, схем и технологических регламентов, отражающих работы по строительству, реконструкции и капитальному ремонту на объекте;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анализ </a:t>
            </a:r>
            <a:r>
              <a:rPr lang="ru-RU" sz="1700" dirty="0">
                <a:solidFill>
                  <a:schemeClr val="tx1"/>
                </a:solidFill>
              </a:rPr>
              <a:t>полноты и правильности оформления подрядчиком исполнительной документации;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проведение </a:t>
            </a:r>
            <a:r>
              <a:rPr lang="ru-RU" sz="1700" dirty="0">
                <a:solidFill>
                  <a:schemeClr val="tx1"/>
                </a:solidFill>
              </a:rPr>
              <a:t>выборочного входного контроля в объемах, предусмотренных техническим заданием Заказчика. Отбор проб и испытание дорожно-строительных материалов, конструкций и изделий, непосредственно применяемых на объекте, в объеме требований технического задания, с оценкой соответствия установленным требованиям. Оценка правильности выполнения геодезических разбивочных работ;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проведение </a:t>
            </a:r>
            <a:r>
              <a:rPr lang="ru-RU" sz="1700" dirty="0">
                <a:solidFill>
                  <a:schemeClr val="tx1"/>
                </a:solidFill>
              </a:rPr>
              <a:t>при выборочном операционном контроле оценки качества работ по строительству, реконструкции и капитальному ремонту на объекте, в том числе контроль их соответствия требованиям утвержденной рабочей документации, контроль соблюдения Подрядчиком технологии производства работ. Проверка полноты и правильности проведения Подрядчиком лабораторных испытаний;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оценка </a:t>
            </a:r>
            <a:r>
              <a:rPr lang="ru-RU" sz="1700" dirty="0">
                <a:solidFill>
                  <a:schemeClr val="tx1"/>
                </a:solidFill>
              </a:rPr>
              <a:t>соответствия фактически выполняемых дорожно-строительных работ утвержденным календарным графикам и проектной документации;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участие </a:t>
            </a:r>
            <a:r>
              <a:rPr lang="ru-RU" sz="1700" dirty="0">
                <a:solidFill>
                  <a:schemeClr val="tx1"/>
                </a:solidFill>
              </a:rPr>
              <a:t>в проведении при приемочном контроле промежуточной приемки выполненных работ в установленные Заказчиком сроки;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составление </a:t>
            </a:r>
            <a:r>
              <a:rPr lang="ru-RU" sz="1700" dirty="0">
                <a:solidFill>
                  <a:schemeClr val="tx1"/>
                </a:solidFill>
              </a:rPr>
              <a:t>и сдача Заказчику отчетов в соответствии с требованиями технического задания по результатам проведенного строительного контроля на </a:t>
            </a:r>
            <a:r>
              <a:rPr lang="ru-RU" sz="1700" dirty="0" smtClean="0">
                <a:solidFill>
                  <a:schemeClr val="tx1"/>
                </a:solidFill>
              </a:rPr>
              <a:t>объекте.</a:t>
            </a:r>
            <a:endParaRPr lang="ru-RU" sz="17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7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13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48147"/>
            <a:ext cx="8064896" cy="864096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ГОСТ </a:t>
            </a:r>
            <a:r>
              <a:rPr lang="ru-RU" sz="1800" dirty="0"/>
              <a:t>32731-2014 «Дороги автомобильные общего пользования. Требования к проведению строительного контроля</a:t>
            </a:r>
            <a:r>
              <a:rPr lang="ru-RU" sz="1800" dirty="0" smtClean="0"/>
              <a:t>»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7812"/>
            <a:ext cx="8568952" cy="4669098"/>
          </a:xfrm>
        </p:spPr>
        <p:txBody>
          <a:bodyPr anchor="t">
            <a:normAutofit/>
          </a:bodyPr>
          <a:lstStyle/>
          <a:p>
            <a:pPr indent="444500"/>
            <a:endParaRPr lang="ru-RU" sz="1600" b="1" dirty="0" smtClean="0">
              <a:solidFill>
                <a:schemeClr val="tx1"/>
              </a:solidFill>
            </a:endParaRPr>
          </a:p>
          <a:p>
            <a:pPr indent="444500"/>
            <a:r>
              <a:rPr lang="ru-RU" sz="1600" b="1" dirty="0" smtClean="0">
                <a:solidFill>
                  <a:schemeClr val="tx1"/>
                </a:solidFill>
              </a:rPr>
              <a:t>Порядок </a:t>
            </a:r>
            <a:r>
              <a:rPr lang="ru-RU" sz="1600" b="1" dirty="0">
                <a:solidFill>
                  <a:schemeClr val="tx1"/>
                </a:solidFill>
              </a:rPr>
              <a:t>проведения строительного </a:t>
            </a:r>
            <a:r>
              <a:rPr lang="ru-RU" sz="1600" b="1" dirty="0" smtClean="0">
                <a:solidFill>
                  <a:schemeClr val="tx1"/>
                </a:solidFill>
              </a:rPr>
              <a:t>контроля</a:t>
            </a:r>
          </a:p>
          <a:p>
            <a:pPr indent="444500"/>
            <a:endParaRPr lang="ru-RU" sz="1600" dirty="0" smtClean="0">
              <a:solidFill>
                <a:schemeClr val="tx1"/>
              </a:solidFill>
            </a:endParaRPr>
          </a:p>
          <a:p>
            <a:pPr indent="444500"/>
            <a:r>
              <a:rPr lang="ru-RU" sz="1400" dirty="0">
                <a:solidFill>
                  <a:schemeClr val="tx1"/>
                </a:solidFill>
              </a:rPr>
              <a:t>На завершающем этапе  осуществления строительного контроля.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подготовка и передача Заказчику комплекта материалов по строительному контролю, предусмотренных техническим заданием;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участие в проведении приемочной диагностики сдаваемого участка автомобильной дороги;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участие в приемке законченных строительством объектов;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составление краткого итогового отчета по строительному контролю за строительством объекта, содержащего итоговую информацию о выполненных на объекте работах и выявленных нарушений;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осуществление функций контроля за работами по устранению дефектов на объекте строительства в течение гарантийного периода, в соответствии с заданием Заказчика.</a:t>
            </a:r>
          </a:p>
          <a:p>
            <a:pPr indent="444500" algn="just"/>
            <a:endParaRPr lang="ru-RU" sz="1600" dirty="0">
              <a:solidFill>
                <a:schemeClr val="tx1"/>
              </a:solidFill>
            </a:endParaRPr>
          </a:p>
          <a:p>
            <a:pPr indent="444500" algn="just"/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811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4368</TotalTime>
  <Words>1633</Words>
  <Application>Microsoft Macintosh PowerPoint</Application>
  <PresentationFormat>Экран (4:3)</PresentationFormat>
  <Paragraphs>190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Совершенствование процессов строительного контроля и приемки дорожных работ в новых межгосударственных стандартах.</vt:lpstr>
      <vt:lpstr>Программа по разработке межгосударственных стандартов,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 (ТР ТС 014/2011), а также межгосударственных стандартов, содержащих правила и методы исследований (испытаний) и измерений, в том числе правила отбора образцов, необходимые для применения и исполнения требований технического регламента Таможенного союза «Безопасность автомобильных дорог» (ТР ТС 014/2011) и осуществления оценки (подтверждения) соответствия продукции Решение Коллегии Евразийской экономической комиссии  от 13 июня 2012 г. № 81.</vt:lpstr>
      <vt:lpstr>Нормативно-технические документы стран Таможенного союза, рассмотренные при анализе действующих требований, касающихся объекта стандартизации  ГОСТ 32731-2014 «Дороги автомобильные общего пользования. Требования к проведению строительного контроля». </vt:lpstr>
      <vt:lpstr>ГОСТ 32731-2014 «Дороги автомобильные общего пользования. Требования к проведению строительного контроля» </vt:lpstr>
      <vt:lpstr>ГОСТ 32731-2014 «Дороги автомобильные общего пользования. Требования к проведению строительного контроля» </vt:lpstr>
      <vt:lpstr>ГОСТ 32731-2014 «Дороги автомобильные общего пользования. Требования к проведению строительного контроля» </vt:lpstr>
      <vt:lpstr>ГОСТ 32731-2014 «Дороги автомобильные общего пользования. Требования к проведению строительного контроля» </vt:lpstr>
      <vt:lpstr>ГОСТ 32731-2014 «Дороги автомобильные общего пользования. Требования к проведению строительного контроля» </vt:lpstr>
      <vt:lpstr>ГОСТ 32755-2014 «Дороги автомобильные общего пользования. Требования к проведению приемки в эксплуатацию выполненных работ»</vt:lpstr>
      <vt:lpstr>ГОСТ 32755-2014 «Дороги автомобильные общего пользования. Требования к проведению приемки в эксплуатацию выполненных работ»</vt:lpstr>
      <vt:lpstr>ГОСТ 32755-2014 «Дороги автомобильные общего пользования. Требования к проведению приемки в эксплуатацию выполненных работ»</vt:lpstr>
      <vt:lpstr>ГОСТ 32756-2014 «Дороги автомобильные общего пользования. Требования к проведению промежуточной приемки выполненных работ»</vt:lpstr>
      <vt:lpstr>ГОСТ 32756-2014 «Дороги автомобильные общего пользования. Требования к проведению промежуточной приемки выполненных работ»</vt:lpstr>
      <vt:lpstr>ГОСТ 32756-2014 «Дороги автомобильные общего пользования. Требования к проведению промежуточной приемки выполненных работ»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143</cp:revision>
  <cp:lastPrinted>2014-10-15T05:27:30Z</cp:lastPrinted>
  <dcterms:created xsi:type="dcterms:W3CDTF">2014-04-09T13:39:40Z</dcterms:created>
  <dcterms:modified xsi:type="dcterms:W3CDTF">2014-12-17T15:44:21Z</dcterms:modified>
</cp:coreProperties>
</file>