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797675" cy="9872663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3D37"/>
    <a:srgbClr val="F4D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7" autoAdjust="0"/>
    <p:restoredTop sz="94627" autoAdjust="0"/>
  </p:normalViewPr>
  <p:slideViewPr>
    <p:cSldViewPr snapToGrid="0" snapToObjects="1">
      <p:cViewPr>
        <p:scale>
          <a:sx n="100" d="100"/>
          <a:sy n="100" d="100"/>
        </p:scale>
        <p:origin x="-172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3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AD4E1-55A3-47BE-A2DC-99E0AAED5CD4}" type="datetimeFigureOut">
              <a:rPr lang="ru-RU" smtClean="0"/>
              <a:pPr/>
              <a:t>17.12.14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A1394-8DAD-4306-A8DC-7DE4D7EF7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943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A1394-8DAD-4306-A8DC-7DE4D7EF790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97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A1394-8DAD-4306-A8DC-7DE4D7EF790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A1394-8DAD-4306-A8DC-7DE4D7EF790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24F74-966C-4927-A5FF-005917CC086D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80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78533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7126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28EF-CF3F-47E7-A642-2A84B0679A2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97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D1EE-6DEA-4EF4-BB49-4B0008AC2671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07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01AB6-B63E-4570-8BFA-134E6F8528B2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53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4ECE5-1F26-4692-9C6F-FE004E5F9522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FE9E-C63D-4E22-8302-BB6F1B630A39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247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C913-C604-476C-9A77-DBDAE9FB8EB3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F736-52E6-4067-BE55-825259FDEDF6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02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0218-344C-4A8C-80A6-0B290BB8B5B3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21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BFEB1-500D-4CDC-84A0-176DA9B80CB5}" type="datetime1">
              <a:rPr lang="ru-RU" smtClean="0"/>
              <a:pPr/>
              <a:t>17.12.14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3B3DD-87C3-2F4C-9EFF-9ABC2975F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00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gif"/><Relationship Id="rId5" Type="http://schemas.openxmlformats.org/officeDocument/2006/relationships/image" Target="../media/image18.jpeg"/><Relationship Id="rId6" Type="http://schemas.openxmlformats.org/officeDocument/2006/relationships/image" Target="../media/image19.gif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avementinteractive.org/index.php?title=Image:Benkelman_beam3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886" y="5516554"/>
            <a:ext cx="8401736" cy="622995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18 -19 декабря 2014</a:t>
            </a:r>
          </a:p>
          <a:p>
            <a:pPr algn="r"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/>
              </a:rPr>
              <a:t>г. Санкт-Петербург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2568" y="2727276"/>
            <a:ext cx="795613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b="1" dirty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Конференция:</a:t>
            </a:r>
          </a:p>
          <a:p>
            <a:pPr algn="ctr">
              <a:spcAft>
                <a:spcPts val="600"/>
              </a:spcAft>
            </a:pPr>
            <a:r>
              <a:rPr lang="ru-RU" sz="24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«ТЕХНИЧЕСКОЕ РЕГУЛИРОВАНИЕ </a:t>
            </a:r>
            <a:br>
              <a:rPr lang="ru-RU" sz="24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4A3D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ДОРОЖНОМ ХОЗЯЙСТВЕ»</a:t>
            </a:r>
            <a:endParaRPr lang="ru-RU" sz="2400" b="1" dirty="0">
              <a:solidFill>
                <a:srgbClr val="4A3D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67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52475"/>
            <a:ext cx="8229600" cy="99752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положения ГОСТ 33078-2014 «Дороги автомобильные общего пользования. Метод измерения сцепления колеса автомобиля с покрытием»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28776"/>
            <a:ext cx="8229600" cy="4727574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Стандарт содержит следующие основные разделы: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Область применения;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Нормативные ссылки;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Термины и определения;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Метод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Требования безопасности;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Требования к условиям измерений;</a:t>
            </a:r>
          </a:p>
          <a:p>
            <a:pPr indent="0" algn="just">
              <a:lnSpc>
                <a:spcPct val="110000"/>
              </a:lnSpc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Подготовка к выполнению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Порядок выполнения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Обработка результатов измерений;</a:t>
            </a:r>
          </a:p>
          <a:p>
            <a:pPr indent="0" algn="just">
              <a:lnSpc>
                <a:spcPct val="110000"/>
              </a:lnSpc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Оформление результатов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Контроль точности результатов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Приложение А (обязательное) Технические требования к измерительному колесу стандартному (ИКС) для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проведения измерений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Приложение Б (справочное) Требования к системе увлажнения дорожного покрытия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Приложение В (рекомендуемое) Метод измерения коэффициента сцепления портативным прибором ударного действия</a:t>
            </a: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18708"/>
            <a:ext cx="8229600" cy="5537642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Область применения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Стандарт распространяется на методы измерения сцепления колеса автомобиля с дорожным покрытием при строительстве новых, реконструкции, капитальном ремонте, ремонте и эксплуатации автомобильных дорог общего пользования.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средствам измерений и вспомогательным устройствам 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 качестве применяемого оборудования применяется испытательная автомобильная установка, включающая в себя прибор контроля скользкости дорожных покрытий типа ПКРС-2У и транспортное средство способное развивать скорость равную (60±2) км/ч.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Прибор ПКРС-2У должен включать в себя устройство для измерения температуры, измерительное колесо стандартное, автоматическую систему торможения, динамометр для измерения силы сцепления на границе «шина - дорожное покрытие», автоматическую систему увлажнения, систему  управления и регистрации.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Допускается применять другие средства измерений, метрологические характеристики которых позволяют определять контролируемые показатели с заданной погрешностью, показания которых приводятся к значениям прибора ПКРС-2У, и имеющие устойчивую корреляционную зависимость с прибором ПКРС-2У.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На участках автомобильных дорог, где невозможно обеспечить скорость движения испытательной установки равную (60±2) км/ч допускается проведение измерений портативными приборами типа ППК-МАДИ-ВНИИБД.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Порядок проведения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проведении измерений установками типа ПКРС-2У на измерительном участке на скорости (60±2) км/ч увлажняется дорожное покрытие, блокируется измерительное колесо и проводится серия измерений силы сцепления. На участке длиной не более 1 км необходимо проводить не менее 3 измерений по каждой полосе движения.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проведении измерений приборами типа ППК на участке не более 1 км необходимо провести измерения не менее чем в 5 точках по 4 измерения в каждой, включая пробное.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16430"/>
            <a:ext cx="8229600" cy="5539920"/>
          </a:xfrm>
        </p:spPr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Обработка результатов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проведении измерений приборами типа ПКРС-2У коэффициент сцепления на измерительном участке вычисляется как отношение максимального касательного усилия, действующего вдоль дорожного покрытия на площади контакта испытательной установки с дорожным покрытием к нормальной реакции в площади контакта испытательной установки с дорожным покрытием.  На километровом участке величина показателя вычисляется как среднее арифметическое результатов испытательных участков с учетом температурной поправки.</a:t>
            </a: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проведении измерений точечными приборами коэффициент сцепления вычисляется как среднее арифметическое измерений в каждой точке и на километровом участке с учетом температурной поправки.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Приложения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 приложениях содержатся обязательные требования к измерительным колесам стандартным (ИКС), а так же рекомендательные требования к системе подачи воды на приборах ПКРС-2У и проведению измерений точечными приборами ударного действия.</a:t>
            </a: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 Схема прибора ППК-МАДИ-ВНИИБД			Колесо ИКС				Насадка для подачи воды</a:t>
            </a:r>
          </a:p>
          <a:p>
            <a:pPr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269" y="1987322"/>
            <a:ext cx="2600715" cy="1515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ис_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0285" y="4687746"/>
            <a:ext cx="1594961" cy="131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Михаил\Desktop\фото 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5864" y="4687746"/>
            <a:ext cx="983536" cy="131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574153"/>
            <a:ext cx="1620695" cy="1431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6608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Разработка проекта ГОСТ 32729-2014 «Дороги автомобильные общего пользования. Метод измерения упругого прогиба нежестких дорожных одежд для определения прочности»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32030"/>
            <a:ext cx="8409008" cy="4724320"/>
          </a:xfrm>
        </p:spPr>
        <p:txBody>
          <a:bodyPr numCol="1">
            <a:normAutofit lnSpcReduction="10000"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Методы измерения упругого прогиба для определения прочности нежестких дорожных одежд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1) Статические – упругий прогиб от действия статической нагрузки (нагрузочная плита или колеса грузового автомобиля)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Псевдостатические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 -  измерение упругого прогиба при помощи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дефлектографов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под колесом движущегося автомобиля на скорости 3-5 км/ч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3) Динамические – измерение упругого прогиба под действием кратковременной нагрузки порядка 0,03-0,05 с, передаваемой через нагрузочную плиту или колесо автомобиля.</a:t>
            </a: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Длиннобазовый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прогибомер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	              Схема измерения ДБ              		   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Дефлектограф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Lacrois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     Установка УДН-НК                                 Установка Дина-3М		    Установка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FWD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ГК «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Автодор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Рисунок 4" descr="Figure 3. Benkelman beam in use.">
            <a:hlinkClick r:id="rId2" tooltip="Figure 3. Benkelman beam in use.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520" y="3081276"/>
            <a:ext cx="1688399" cy="130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gorskiymy\Рабочий стол\clip_image002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6430" y="3035744"/>
            <a:ext cx="2071868" cy="1305528"/>
          </a:xfrm>
          <a:prstGeom prst="rect">
            <a:avLst/>
          </a:prstGeom>
          <a:noFill/>
        </p:spPr>
      </p:pic>
      <p:pic>
        <p:nvPicPr>
          <p:cNvPr id="7" name="Рисунок 6" descr="C:\Documents and Settings\gorskiymy\Рабочий стол\clip_image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4520" y="4691481"/>
            <a:ext cx="1691451" cy="1234757"/>
          </a:xfrm>
          <a:prstGeom prst="rect">
            <a:avLst/>
          </a:prstGeom>
          <a:noFill/>
        </p:spPr>
      </p:pic>
      <p:pic>
        <p:nvPicPr>
          <p:cNvPr id="8" name="Рисунок 7" descr="C:\Documents and Settings\gorskiymy\Рабочий стол\clip_image002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2734" y="4691481"/>
            <a:ext cx="1223666" cy="1234757"/>
          </a:xfrm>
          <a:prstGeom prst="rect">
            <a:avLst/>
          </a:prstGeom>
          <a:noFill/>
        </p:spPr>
      </p:pic>
      <p:pic>
        <p:nvPicPr>
          <p:cNvPr id="9" name="Рисунок 8" descr="C:\Users\Михаил\Desktop\фото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114" y="4616655"/>
            <a:ext cx="1098751" cy="130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Михаил\Desktop\прогиб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4894" y="3081276"/>
            <a:ext cx="2404494" cy="121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9547"/>
            <a:ext cx="8229600" cy="86639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действующие документы, регламентирующие методы измерения упругого прогиба в странах-членах Таможенного союза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5941"/>
            <a:ext cx="8229600" cy="4714053"/>
          </a:xfrm>
        </p:spPr>
        <p:txBody>
          <a:bodyPr>
            <a:noAutofit/>
          </a:bodyPr>
          <a:lstStyle/>
          <a:p>
            <a:pPr lvl="0"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Российской Федерации: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1) ОДН 218.1.052-2002 «Оценка прочности нежестких дорожных одежд»;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ОДМ 218.2.024-2012 «Методические рекомендации по оценке прочности нежестких дорожных одежд»;</a:t>
            </a:r>
          </a:p>
          <a:p>
            <a:pPr lvl="0"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Беларусь:</a:t>
            </a:r>
          </a:p>
          <a:p>
            <a:pPr lvl="0"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1)СТБ 1566-2005 «Дороги автомобильные. Методы испытаний»;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ДМД 02191.5.008-2009 «Рекомендации по оценке прочности дорожных одежд по чаше прогиба»;</a:t>
            </a:r>
          </a:p>
          <a:p>
            <a:pPr lvl="0"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Казахстан: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1) СТ РК 1293-2004 «Дороги автомобильные и аэродромы. Методы определения модуля упругости дорожных одежд нежесткого типа и их классификация»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СТ РК 1377-2005 «Дороги автомобильные и аэродромы. Методы определения модуля упругости нежестких дорожных одежд установками динамического нагружения».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Недостатки действующих нормативно-технических документов: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Большинство документов ориентированы либо на морально устаревшие установки, либо вообще не содержат требований к применяемому оборудованию и методике измерения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За основу при разработке проекта ГОСТ были взяты документы, ориентированные на измерение упругого прогиба установками кратковременного с измерением параметров чаши прогиба: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AASHTO T 256-01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Standard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Method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Test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Pavement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Deflection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Measurements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(«Стандартный метод измерения упругого прогиба нежестких дорожных одежд»)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ДМД 02191.5.008-2009 «Рекомендации по оценке прочности дорожных одежд по чаше прогиба»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71896"/>
            <a:ext cx="8229600" cy="99752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положения ГОСТ 32729-2014 «Дороги автомобильные общего пользования. Метод измерения упругого прогиба нежестких дорожных одежд для определения прочности»»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769424"/>
            <a:ext cx="8229600" cy="4586925"/>
          </a:xfrm>
        </p:spPr>
        <p:txBody>
          <a:bodyPr>
            <a:normAutofit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Стандарт содержит следующие основные разделы: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Область применения;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Нормативные ссылки;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Термины и определения;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Метод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Требования безопасности;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Требования к условиям измерений;</a:t>
            </a:r>
          </a:p>
          <a:p>
            <a:pPr indent="0" algn="just">
              <a:lnSpc>
                <a:spcPct val="110000"/>
              </a:lnSpc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Подготовка к выполнению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Порядок выполнения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Обработка результатов измерений;</a:t>
            </a:r>
          </a:p>
          <a:p>
            <a:pPr indent="0" algn="just">
              <a:lnSpc>
                <a:spcPct val="110000"/>
              </a:lnSpc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Оформление результатов измерений;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- Контроль точности результатов измерений;</a:t>
            </a:r>
          </a:p>
          <a:p>
            <a:pPr indent="0" algn="just">
              <a:lnSpc>
                <a:spcPct val="110000"/>
              </a:lnSpc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Приложение А (справочное) Метод измерения упругого прогиба нежестких дорожных одежд статическим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71332"/>
            <a:ext cx="8229600" cy="5685018"/>
          </a:xfrm>
        </p:spPr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Область применения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Стандарт распространяется на метод измерения упругого прогиба нежестких дорожных одежд автомобильных дорог общего пользования динамическим и статическим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 Полученные результаты измерений могут быть применены для дальнейшей оценки прочности нежестких дорожных одежд.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средствам измерений и вспомогательным устройствам 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 качестве испытательной установки используется установка динамического нагружения падающим грузом, создающая требуемую нагрузку на дорожное покрытие с точностью до 0,1 кН, и включающая в себя: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нагрузочную плиту (жесткий штамп), выполненную из металла, диаметром не менее 300 мм;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измеритель нагрузки, фиксирующий прилагаемую нагрузку с погрешностью не более 0,1 кН;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измерители прогиба (датчики-геофоны) в количестве не менее 7 шт. Первый измеритель прогиба располагают в центре нагрузочной плиты, таким образом, чтобы вертикальное перемещение нагрузочной плиты в момент приложения нагрузки не оказывало влияние на измерение прогиба. Остальные измерители прогиба монтируют на балке. Расстояние между смежными измерителями прогиба должно составлять (300 ± 5) мм. При использовании большего количества измерителей прогиба, семь из них должны быть расположены, как указано выше, остальные – в зависимости от поставленной измерительной задачи.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условиям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-Измерения проводят при температуре окружающего воздуха выше 0˚С.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-Температура слоев дорожного покрытия при проведении измерений должна быть в пределах от 5 °С до 40 °С.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-Не допускается проведение измерений при наличии каких-либо загрязнений, повреждений и локальных деформаций дорожного покрытия, приводящих к неполному контакту поверхности нагрузочной плиты с поверхностью дорожного покрытия и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колейности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на покрытии более 10 мм.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-Измерения допускается проводить в месте, в котором от ближайшего измерителя прогиба до поперечной трещины дорожного покрытия не менее 2,0 м. При невозможности соблюдения данного условия, необходимо сделать соответствующую запись о наличии поперечных трещин и их местоположении относительно измерителей прогиба в протоколе испытаний.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-При проведении измерений запрещается применять буксирующий автомобиль с нагрузкой на заднюю ось более 5 тонн.</a:t>
            </a:r>
          </a:p>
          <a:p>
            <a:pPr indent="0" algn="just">
              <a:buNone/>
            </a:pP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52354"/>
            <a:ext cx="8229600" cy="5603996"/>
          </a:xfrm>
        </p:spPr>
        <p:txBody>
          <a:bodyPr>
            <a:normAutofit fontScale="92500"/>
          </a:bodyPr>
          <a:lstStyle/>
          <a:p>
            <a:pPr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Порядок проведения измерений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 проведении измерений настраивают оборудование на требуемую нагрузку, равную половине расчетной нагрузке на ось.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Располагают нагрузочную плиту на покрытии, располагают балку с измерителями прогиба в направлении движения на измеряемой полосе движения, выполняют пробное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и серию из трех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нагружений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Приложение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Приложение содержит справочные сведения о методе измерения упругого прогиба статическим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 настоящее время предложенный в ГОСТ 32729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метод уже применяется на автодорогах ГК «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Автодор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». Основные положения ГОСТ 32729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содержатся в СТО АВТОДОР 1.01-2013 «Определение модулей упругости слоев эксплуатируемых дорожных конструкций с использованием установки ударного нагружения».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Установки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FWD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проводящие измерения на дорогах ГК «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Автодор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», наравне морально устаревшими установками ДИНА-3М и их аналогами, а так же приборами для измерения прогибов статическим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участвовали в сопоставительных испытаниях измерительного оборудования, организованных Федеральным дорожным агентством в сентябре 2014 года на полигоне НАМИ, однако результаты испытаний до сих пор не представлены в открытом доступе.</a:t>
            </a:r>
          </a:p>
          <a:p>
            <a:pPr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15838" y="1423686"/>
          <a:ext cx="3772618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6309"/>
                <a:gridCol w="1886309"/>
              </a:tblGrid>
              <a:tr h="4155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Расчетная нагрузка на ось, кН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 pitchFamily="34" charset="0"/>
                          <a:cs typeface="Arial" pitchFamily="34" charset="0"/>
                        </a:rPr>
                        <a:t>Заданная нагрузка на дорожное покрытие, кН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 pitchFamily="34" charset="0"/>
                          <a:cs typeface="Arial" pitchFamily="34" charset="0"/>
                        </a:rPr>
                        <a:t>30,0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115,0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57,5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130,0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6" name="Picture 4" descr="C:\Users\Михаил\Desktop\презентация питер\разное\проги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2512" y="1398738"/>
            <a:ext cx="3519487" cy="1670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4778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Разработка проекта ГОСТ 32825-2014 «Дороги автомобильные общего пользования. Методы измерения геометрических размеров повреждений»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47778"/>
            <a:ext cx="8229600" cy="4608572"/>
          </a:xfrm>
        </p:spPr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На территории государств-членов Таможенного союза отсутствует единый документ, регламентирующий методики оценки, применяемое оборудование, а так же четкий перечень повреждений покрытий автомобильных дорог, а классификация и требования к методам определения размеров повреждений по разным нормативно-техническим: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Российской Федерации: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ГОСТ Р 50597-93 «Автомобильные дороги и улицы. Требования к эксплуатационному состоянию, допустимому по условиям обеспечения безопасности дорожного движения»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ОДН 218.0.006-2002 «Правила диагностики и оценки состояния автомобильных дорог»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ОДН 218.1.052-2002 «Оценка прочности нежестких дорожных одежд»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ОДМ «Методика измерений и оценки эксплуатационного состояния дорог по глубине колеи»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Беларусь: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СТБ 1291-2007 «Дороги автомобильные и улицы. Требования к эксплуатационному состоянию, допустимому по условиям обеспечения безопасности дорожного движения»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СТБ 1566-2005 «Дороги автомобильные. Методы испытаний»;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ТКП 140-2008 «Автомобильные дороги. Порядок выполнения диагностики»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Казахстан: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ПР РК 218-27-03 «Инструкция по диагностике и оценке транспортно - эксплуатационного состояния автомобильных дорог»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 ПР РК 218-31-03 «Инструкция по определению, учету и устранению аварийно-опасных мест на автомобильных дорогах»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За основу проекта ГОСТ был взяты нормативно-технические документы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Республики Беларусь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 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СТБ 1291-2007 «Дороги автомобильные и улицы. Требования к эксплуатационному состоянию, допустимому по условиям обеспечения безопасности дорожного движения» и ТКП 140-2008 «Автомобильные дороги. Порядок выполнения диагностики».</a:t>
            </a:r>
          </a:p>
          <a:p>
            <a:pPr algn="just">
              <a:buNone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154" y="706056"/>
            <a:ext cx="8229600" cy="10648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положения ГОСТ 32825-2014 «Дороги автомобильные общего пользования. Методы измерения геометрических размеров повреждений»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6919"/>
            <a:ext cx="8229600" cy="4729431"/>
          </a:xfrm>
        </p:spPr>
        <p:txBody>
          <a:bodyPr>
            <a:normAutofit fontScale="92500"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Область применения</a:t>
            </a:r>
            <a:endParaRPr lang="en-US" sz="1300" b="1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Стандарт распространяется на методы измерения геометрических размеров повреждений дорожных покрытий, влияющих на безопасность дорожного движения, на автомобильных дорогах общего пользования на стадии их эксплуатации.</a:t>
            </a:r>
            <a:endParaRPr lang="en-US" sz="13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Определения</a:t>
            </a:r>
            <a:endParaRPr lang="en-US" sz="1300" b="1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В стандарте представлено более 15 определений типовым повреждениям дорожных покрытий, таких как выбоина, сдвиг, просадка, колея, </a:t>
            </a:r>
            <a:r>
              <a:rPr lang="ru-RU" sz="1300" dirty="0" err="1" smtClean="0">
                <a:latin typeface="Arial" pitchFamily="34" charset="0"/>
                <a:cs typeface="Arial" pitchFamily="34" charset="0"/>
              </a:rPr>
              <a:t>выкрашивание</a:t>
            </a:r>
            <a:r>
              <a:rPr lang="ru-RU" sz="1300" dirty="0" smtClean="0">
                <a:latin typeface="Arial" pitchFamily="34" charset="0"/>
                <a:cs typeface="Arial" pitchFamily="34" charset="0"/>
              </a:rPr>
              <a:t>, выпотевание, пролом и т.д.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Измерительное оборудование</a:t>
            </a:r>
            <a:endParaRPr lang="en-US" sz="1300" b="1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В качестве измерительного оборудования могут использоваться как простейшие устройства – 3-х метровые рейки и линейки, так и автоматизированное оборудование, не уступающее в точности ручным методам.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Методы и порядок проведения измерений измерения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В документе представлены методики измерения всех предложенных повреждений с подробным описанием и графическими схемами проведения работ.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Обработка результатов измерений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Для каждого типа измерений представлена методика обработки результатов в зависимости от измеряемых параметров.</a:t>
            </a:r>
          </a:p>
          <a:p>
            <a:pPr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Arial" pitchFamily="34" charset="0"/>
                <a:cs typeface="Arial" pitchFamily="34" charset="0"/>
              </a:rPr>
              <a:t>Требования ГОСТ 32825 уже нашли применение в окончательной редакции обновленного проекта ГОСТ Р 50597 «Автомобильные дороги и улицы. Требования к эксплуатационному состоянию, допустимому по условиям обеспечения безопасности дорожного движения» в разделах, касающихся определения предельно-допустимых размеров повреждений дорожного покрытия из условий безопасности дорожного движения.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672" y="1156447"/>
            <a:ext cx="8235127" cy="5027069"/>
          </a:xfrm>
        </p:spPr>
        <p:txBody>
          <a:bodyPr>
            <a:normAutofit/>
          </a:bodyPr>
          <a:lstStyle/>
          <a:p>
            <a:pPr algn="ctr">
              <a:buClr>
                <a:srgbClr val="4A3D37"/>
              </a:buClr>
              <a:buNone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Clr>
                <a:srgbClr val="4A3D37"/>
              </a:buClr>
              <a:buNone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Clr>
                <a:srgbClr val="4A3D37"/>
              </a:buCl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положения новых межгосударственных стандартов, посвященных измерению параметров дорожного покрытия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800" dirty="0" smtClean="0">
              <a:cs typeface="Times New Roman"/>
            </a:endParaRPr>
          </a:p>
          <a:p>
            <a:pPr algn="r">
              <a:buNone/>
            </a:pPr>
            <a:endParaRPr lang="ru-RU" sz="2000" dirty="0" smtClean="0">
              <a:cs typeface="Times New Roman"/>
            </a:endParaRPr>
          </a:p>
          <a:p>
            <a:pPr algn="r">
              <a:buNone/>
            </a:pPr>
            <a:endParaRPr lang="ru-RU" sz="2000" dirty="0" smtClean="0">
              <a:cs typeface="Times New Roman"/>
            </a:endParaRPr>
          </a:p>
          <a:p>
            <a:pPr algn="r">
              <a:buNone/>
            </a:pPr>
            <a:endParaRPr lang="ru-RU" sz="2000" dirty="0" smtClean="0">
              <a:cs typeface="Times New Roman"/>
            </a:endParaRPr>
          </a:p>
          <a:p>
            <a:pPr algn="r">
              <a:buNone/>
            </a:pPr>
            <a:endParaRPr lang="ru-RU" sz="2000" dirty="0" smtClean="0">
              <a:cs typeface="Times New Roman"/>
            </a:endParaRPr>
          </a:p>
          <a:p>
            <a:pPr algn="r">
              <a:buNone/>
            </a:pPr>
            <a:r>
              <a:rPr lang="ru-RU" sz="2000" dirty="0" smtClean="0">
                <a:cs typeface="Times New Roman"/>
              </a:rPr>
              <a:t>Горский М.Ю. </a:t>
            </a:r>
          </a:p>
          <a:p>
            <a:pPr algn="r">
              <a:buNone/>
            </a:pPr>
            <a:r>
              <a:rPr lang="ru-RU" sz="2000" dirty="0" smtClean="0">
                <a:cs typeface="Times New Roman"/>
              </a:rPr>
              <a:t>ООО «Инновационный технический центр»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440607"/>
            <a:ext cx="8229600" cy="8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ru-RU" sz="18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2609299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174522"/>
            <a:ext cx="8522899" cy="419142"/>
          </a:xfrm>
        </p:spPr>
        <p:txBody>
          <a:bodyPr numCol="3">
            <a:normAutofit fontScale="90000"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Измерение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колейности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  </a:t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Измерение выбоины, пролома</a:t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Измерение выпотевания,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выкрашивания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65936"/>
            <a:ext cx="8229600" cy="408653"/>
          </a:xfrm>
        </p:spPr>
        <p:txBody>
          <a:bodyPr numCol="3">
            <a:normAutofit/>
          </a:bodyPr>
          <a:lstStyle/>
          <a:p>
            <a:pPr>
              <a:buNone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        Измерение сдвига, волны, гребенки</a:t>
            </a:r>
          </a:p>
          <a:p>
            <a:pPr>
              <a:buNone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           Измерение разрушения кромки</a:t>
            </a:r>
          </a:p>
          <a:p>
            <a:pPr>
              <a:buNone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      Измерение сплошного повреждения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2050" name="Picture 2" descr="C:\Users\Михаил\Desktop\презентация питер\разное\коле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533" y="1321143"/>
            <a:ext cx="1830327" cy="1853379"/>
          </a:xfrm>
          <a:prstGeom prst="rect">
            <a:avLst/>
          </a:prstGeom>
          <a:noFill/>
        </p:spPr>
      </p:pic>
      <p:pic>
        <p:nvPicPr>
          <p:cNvPr id="2051" name="Picture 3" descr="C:\Users\Михаил\Desktop\презентация питер\разное\выбио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6225" y="1321143"/>
            <a:ext cx="2061713" cy="1868100"/>
          </a:xfrm>
          <a:prstGeom prst="rect">
            <a:avLst/>
          </a:prstGeom>
          <a:noFill/>
        </p:spPr>
      </p:pic>
      <p:pic>
        <p:nvPicPr>
          <p:cNvPr id="2052" name="Picture 4" descr="C:\Users\Михаил\Desktop\презентация питер\разное\выпотевани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3766" y="1303177"/>
            <a:ext cx="2493034" cy="1871345"/>
          </a:xfrm>
          <a:prstGeom prst="rect">
            <a:avLst/>
          </a:prstGeom>
          <a:noFill/>
        </p:spPr>
      </p:pic>
      <p:pic>
        <p:nvPicPr>
          <p:cNvPr id="2053" name="Picture 5" descr="C:\Users\Михаил\Desktop\презентация питер\разное\сдвиг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7148" y="3597920"/>
            <a:ext cx="2372265" cy="1868016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95154" y="706056"/>
            <a:ext cx="8229600" cy="615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Методы измерения геометрических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размеров повреждений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054" name="Picture 6" descr="C:\Users\Михаил\Desktop\презентация питер\разное\разрушение кромк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36674" y="3593664"/>
            <a:ext cx="2463795" cy="1868016"/>
          </a:xfrm>
          <a:prstGeom prst="rect">
            <a:avLst/>
          </a:prstGeom>
          <a:noFill/>
        </p:spPr>
      </p:pic>
      <p:pic>
        <p:nvPicPr>
          <p:cNvPr id="2055" name="Picture 7" descr="C:\Users\Михаил\Desktop\презентация питер\разное\разрушение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28272" y="3642370"/>
            <a:ext cx="2458528" cy="1819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16106"/>
            <a:ext cx="8229600" cy="5010057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соответствии с программой по разработке межгосударственных стандартов, утвержденной решением Коллеги Евразийской экономической комиссии от 13 июня 2012 года № 81, в перечень разрабатываемых документов были включены стандарты, определяющие методы измерения параметров покрытия автомобильных дорог, а именно:</a:t>
            </a:r>
          </a:p>
          <a:p>
            <a:pPr indent="0" algn="just">
              <a:buFont typeface="Arial" pitchFamily="34" charset="0"/>
              <a:buChar char="•"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ГОСТ 33078-2014 «Дороги автомобильные общего пользования. Метод измерения сцепления колеса автомобиля с покрытием»;</a:t>
            </a:r>
          </a:p>
          <a:p>
            <a:pPr indent="0" algn="just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ГОСТ 32729-2014 «Дороги автомобильные общего пользования. Метод измерения упругого прогиба нежестких дорожных одежд для определения прочности»;</a:t>
            </a:r>
          </a:p>
          <a:p>
            <a:pPr indent="0" algn="just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ГОСТ 32825-2014 «Дороги автомобильные общего пользования. Методы измерения геометрических размеров повреждений».</a:t>
            </a:r>
          </a:p>
          <a:p>
            <a:pPr indent="0"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06823"/>
            <a:ext cx="8229600" cy="742201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Разработка проекта ГОСТ 33078-2014 «Дороги автомобильные общего пользования. Метод измерения сцепления колеса автомобиля с покрытием»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49024"/>
            <a:ext cx="8229600" cy="48073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Методы определения сцепных качеств покрытий автомобильных дорог</a:t>
            </a:r>
          </a:p>
          <a:p>
            <a:pPr algn="just">
              <a:buAutoNum type="arabicParenR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Стационарные методы измерения условной величины перемещения (линейные или угловые) движения имитатора колеса портативными приборами.</a:t>
            </a: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		        Прибор маятникового типа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SRT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				     Прибор ППК-МАДИ-ВНИИБД</a:t>
            </a:r>
          </a:p>
          <a:p>
            <a:pPr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Методы динамического измерения коэффициента сцепления путем непосредственного измерения соотношения сил в контакте шины с покрытием в процессе движения измерительной установки: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Устройства для определения коэффициента продольного трения в пятне контакта полностью заблокированного колеса с дорожным покрытием </a:t>
            </a: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1200" dirty="0" smtClean="0"/>
              <a:t>				Установка ПКРС-2У					       Установка ASTM E274 </a:t>
            </a:r>
            <a:r>
              <a:rPr lang="en-US" sz="1200" dirty="0" smtClean="0"/>
              <a:t>T</a:t>
            </a:r>
            <a:r>
              <a:rPr lang="ru-RU" sz="1200" dirty="0" err="1" smtClean="0"/>
              <a:t>railer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 descr="10srt_geraet_g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5610" y="2164976"/>
            <a:ext cx="1959064" cy="12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IMG_33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982" y="2164976"/>
            <a:ext cx="2289393" cy="125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Михаил\Desktop\IMG_01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5610" y="4602089"/>
            <a:ext cx="2162175" cy="142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ША_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3162" y="4602089"/>
            <a:ext cx="2284564" cy="142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50026"/>
            <a:ext cx="8229600" cy="5406324"/>
          </a:xfrm>
        </p:spPr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Устройства для определения коэффициента продольного трения в пятне контакта частично заблокированного колеса с покрытием(14,5-86,0%)</a:t>
            </a: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Установка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GripTester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Устройства для измерения коэффициента бокового трения в пятне контакта дорожного покрытия с шиной измерительного колеса, установленного под углом 7,5° до 20° к направлению движения измерительного устройства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				Установка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SCRIM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				принципиальная схема установки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SCRIM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 descr="F11_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6112" y="1436481"/>
            <a:ext cx="27717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igure8_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4432" y="3975883"/>
            <a:ext cx="25812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Михаил\Desktop\scri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1324" y="4094038"/>
            <a:ext cx="2587495" cy="1815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88621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действующие документы, регламентирующие методы измерения коэффициента сцепления в странах-членах Таможенного союза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74421"/>
            <a:ext cx="8229600" cy="4681929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1200" dirty="0" smtClean="0"/>
              <a:t>-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	 Межгосударственный стандарт ГОСТ 30413-96 «Дороги автомобильные. Метод определения коэффициента сцепления колеса автомобиля с дорожным покрытием»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	Национальные стандарты:</a:t>
            </a:r>
          </a:p>
          <a:p>
            <a:pPr lvl="0"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	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В Российской Федерации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 ГОСТ Р 50597-93«Автомобильные дороги и улицы. Требования к эксплуатационному состоянию, допустимому по условиям обеспечения безопасности дорожного движения»;</a:t>
            </a:r>
          </a:p>
          <a:p>
            <a:pPr lvl="0"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	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Беларусь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 СТБ 1566-2005 «Дороги автомобильные. Методы испытаний»;</a:t>
            </a:r>
          </a:p>
          <a:p>
            <a:pPr lvl="0" algn="just">
              <a:lnSpc>
                <a:spcPct val="110000"/>
              </a:lnSpc>
              <a:buFontTx/>
              <a:buChar char="-"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Республике Казахстан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 СТ РК 1279-2004 «Дороги автомобильные и аэродромы. Методы определения шероховатости дорожного покрытия и коэффициента сцепления колес автомобиля с дорожным покрытием», являющимся аналогом ГОСТ 30413</a:t>
            </a:r>
          </a:p>
          <a:p>
            <a:pPr lvl="0"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Недостатки действующих нормативно-технических документов: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	ни в одном документе не представлены одновременно обе применяемые в настоящее время методики измерения коэффициента сцепления: динамическим и статическим методом (при невозможности проведения измерений динамическим методом);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	 требования ряда документов, например, ГОСТ 30413 и ГОСТ Р 50597 не согласуются или противоречат друг другу. Так ГОСТ Р 50597 указывает в качестве измерительных колеса с гладким рисунком протектора и в методе испытания ссылается на ГОСТ 30413, в котором предусмотрено применение колес с рисунком протектора глубиной не менее 1 мм. Между тем, производители точечных приборов утверждают, что максимальная корреляция достигается именно с шинами с гладким рисунком протектора;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	в действующих документах отсутствуют четкие требования к измеряемым показателям, системам увлажнения дорожного покрытия и регистрации результатов динамических измерений.</a:t>
            </a:r>
          </a:p>
          <a:p>
            <a:pPr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3770"/>
            <a:ext cx="8229600" cy="96190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Задачи, решаемые при разработке проекта ГОСТ 33078-2014 «Дороги автомобильные общего пользования. Метод измерения сцепления колеса автомобиля с покрытием»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45672"/>
            <a:ext cx="8229600" cy="4380491"/>
          </a:xfrm>
        </p:spPr>
        <p:txBody>
          <a:bodyPr>
            <a:normAutofit/>
          </a:bodyPr>
          <a:lstStyle/>
          <a:p>
            <a:pPr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разработка единого документа, регламентирующего методику измерения сцепления колеса автомобиля с покрытием с учетом требований действующих нормативно-технических документов, сложившейся приборной базы стран-членов Таможенного союза, опыта и нормативных документов стран-членов Организации экономического сотрудничества и развития;</a:t>
            </a: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 на основе  имеющихся  нормативных документов и обобщения  опыта лучших мировых практик разработать единые требования к измерительному колесу, как основному  элементу установок, применяемых в странах Таможенного союза.  Важно отметить, что  большинстве западных стран применяют запатентованные стандартные измерительные колеса с гладким рисунком протектора;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 усовершенствовать существующую на применяемых установках систему подачи воды с целью исключения эффекта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аквапланирования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измерительного колеса и создания единой измеряемой нормы увлажнения покрытия.</a:t>
            </a: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провести сравнительные испытания различных пневматических колес на установках ПКРС-2У и приборах ППК-МАДИ-ВНИИБД с целью накопления экспериментальных данных и апробации экспериментом модельных представлений о применимости специальных шин ИКС для измерения величины коэффициента сцепления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5642"/>
            <a:ext cx="8229600" cy="843149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Сравнительные испытания приборов для измерения коэффициента сцепления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4411"/>
            <a:ext cx="8229600" cy="506193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1400" dirty="0" smtClean="0"/>
              <a:t> 	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 период с 25 по 26 июня 2014 года на однотипном дорожном покрытии динамометрической дороги Дмитровского полигона НАМИ АНО «НИИ СТК» совместно с ООО «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Автодор-Инжиниринг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 были проведены испытания различных пневматических шин на установках ПКРС-2У и приборах ППК-МАДИ-ВНИИБД. В качестве измерительных шин применялись 3 модели ИКС с различной степенью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загрубления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а также стандартные шины с рисунком протектора по ГОСТ 30413: абсолютно новая шина и изношенная шина с глубиной протектора около  1,5 – 1,-7 мм.</a:t>
            </a: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Спецификация комплекта шин для сравнительных измерений коэффициента сцепления</a:t>
            </a: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020" y="2755074"/>
            <a:ext cx="6654505" cy="3244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856" y="697930"/>
            <a:ext cx="8229600" cy="46412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Результаты сравнительных испытаний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Михаил\Desktop\рисунок сцепл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36419" y="1417638"/>
            <a:ext cx="2258862" cy="143514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08" y="1417638"/>
            <a:ext cx="2636736" cy="143514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244" y="1417638"/>
            <a:ext cx="2404125" cy="1435141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2855" y="1038226"/>
            <a:ext cx="8621119" cy="5318124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			Распределение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полученных значений             Вариативность полученных значений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noProof="0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noProof="0" dirty="0" smtClean="0">
                <a:latin typeface="Arial" pitchFamily="34" charset="0"/>
                <a:ea typeface="+mj-ea"/>
                <a:cs typeface="Arial" pitchFamily="34" charset="0"/>
              </a:rPr>
              <a:t>	          На приборе ППК		</a:t>
            </a: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             </a:t>
            </a:r>
            <a:r>
              <a:rPr lang="ru-RU" sz="1200" noProof="0" dirty="0" smtClean="0">
                <a:latin typeface="Arial" pitchFamily="34" charset="0"/>
                <a:ea typeface="+mj-ea"/>
                <a:cs typeface="Arial" pitchFamily="34" charset="0"/>
              </a:rPr>
              <a:t>На </a:t>
            </a: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установке ПКРС		     Прибор ППК и установка ПКРС-2У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noProof="0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ru-RU" sz="1200" b="1" dirty="0" smtClean="0">
                <a:latin typeface="Arial" pitchFamily="34" charset="0"/>
                <a:ea typeface="+mj-ea"/>
                <a:cs typeface="Arial" pitchFamily="34" charset="0"/>
              </a:rPr>
              <a:t>По результатам сравнительных испытаний можно сделать следующие выводы: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- результаты, полученные на точечных приборах типа ППК-МАДИ-ВНИИБД на опытном участке имеют большой разброс и в значительной степени зависят от количества воды под </a:t>
            </a:r>
            <a:r>
              <a:rPr lang="ru-RU" sz="1200" dirty="0" err="1" smtClean="0">
                <a:latin typeface="Arial" pitchFamily="34" charset="0"/>
                <a:ea typeface="+mj-ea"/>
                <a:cs typeface="Arial" pitchFamily="34" charset="0"/>
              </a:rPr>
              <a:t>иммитаторами</a:t>
            </a: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. При перемещении прибора на несколько метров в сторону возможно получить совсем иные результаты, чем в исходной точке. Коэффициент вариации на точечных приборах составляет более 10 %. Применение точечных приборов целесообразно только при невозможности проведения испытаний динамическими установками;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 при проведении измерений прибором типа ПКРС-2У, шины с гладким рисунком протектора менее подвержены изменению своих качеств по мере износа, чем шины с рисунком протектора;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noProof="0" dirty="0" smtClean="0">
                <a:latin typeface="Arial" pitchFamily="34" charset="0"/>
                <a:ea typeface="+mj-ea"/>
                <a:cs typeface="Arial" pitchFamily="34" charset="0"/>
              </a:rPr>
              <a:t>результаты, полученные на шинах с гладким рисунком протектора менее вариативны, чем результаты, полученные на шинах с разными рисунками протектора: новым </a:t>
            </a: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(глубина &gt; 10 мм) и изношенным (глубина ≈ 1,6 мм);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noProof="0" dirty="0" smtClean="0">
                <a:latin typeface="Arial" pitchFamily="34" charset="0"/>
                <a:ea typeface="+mj-ea"/>
                <a:cs typeface="Arial" pitchFamily="34" charset="0"/>
              </a:rPr>
              <a:t>на шинах с рисунком протектора по мере уменьшения его остаточной глубины</a:t>
            </a:r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 наблюдается снижение измеряемого показателя и приближение к значениям, полученным на гладких шинах;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noProof="0" dirty="0" smtClean="0">
                <a:latin typeface="Arial" pitchFamily="34" charset="0"/>
                <a:ea typeface="+mj-ea"/>
                <a:cs typeface="Arial" pitchFamily="34" charset="0"/>
              </a:rPr>
              <a:t>- система подачи воды на установках типа ПКРС-2У подает избыточное количество воды, что в значительной мере влияет на полученные результаты, имеет малый штатный запас воды (300 л, для сравнения – в РБ - 3000 л), которого хватает примерно на 10 км измерений и нуждается в модернизации.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4846</TotalTime>
  <Words>1833</Words>
  <Application>Microsoft Macintosh PowerPoint</Application>
  <PresentationFormat>Экран (4:3)</PresentationFormat>
  <Paragraphs>321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Разработка проекта ГОСТ 33078-2014 «Дороги автомобильные общего пользования. Метод измерения сцепления колеса автомобиля с покрытием»</vt:lpstr>
      <vt:lpstr>Презентация PowerPoint</vt:lpstr>
      <vt:lpstr>Основные действующие документы, регламентирующие методы измерения коэффициента сцепления в странах-членах Таможенного союза</vt:lpstr>
      <vt:lpstr>Задачи, решаемые при разработке проекта ГОСТ 33078-2014 «Дороги автомобильные общего пользования. Метод измерения сцепления колеса автомобиля с покрытием»</vt:lpstr>
      <vt:lpstr>Сравнительные испытания приборов для измерения коэффициента сцепления</vt:lpstr>
      <vt:lpstr>Результаты сравнительных испытаний</vt:lpstr>
      <vt:lpstr>Основные положения ГОСТ 33078-2014 «Дороги автомобильные общего пользования. Метод измерения сцепления колеса автомобиля с покрытием»</vt:lpstr>
      <vt:lpstr>Презентация PowerPoint</vt:lpstr>
      <vt:lpstr>Презентация PowerPoint</vt:lpstr>
      <vt:lpstr>Разработка проекта ГОСТ 32729-2014 «Дороги автомобильные общего пользования. Метод измерения упругого прогиба нежестких дорожных одежд для определения прочности»</vt:lpstr>
      <vt:lpstr>Основные действующие документы, регламентирующие методы измерения упругого прогиба в странах-членах Таможенного союза</vt:lpstr>
      <vt:lpstr>Основные положения ГОСТ 32729-2014 «Дороги автомобильные общего пользования. Метод измерения упругого прогиба нежестких дорожных одежд для определения прочности»»</vt:lpstr>
      <vt:lpstr>Презентация PowerPoint</vt:lpstr>
      <vt:lpstr>Презентация PowerPoint</vt:lpstr>
      <vt:lpstr>Разработка проекта ГОСТ 32825-2014 «Дороги автомобильные общего пользования. Методы измерения геометрических размеров повреждений»</vt:lpstr>
      <vt:lpstr>Основные положения ГОСТ 32825-2014 «Дороги автомобильные общего пользования. Методы измерения геометрических размеров повреждений»</vt:lpstr>
      <vt:lpstr>  Измерение колейности           Измерение выбоины, пролома Измерение выпотевания, выкрашивания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тенденциях в развитии нормативной базы органических вяжущих материалов</dc:title>
  <dc:creator>Алексей Бунчик</dc:creator>
  <cp:lastModifiedBy>MIKHAIL</cp:lastModifiedBy>
  <cp:revision>185</cp:revision>
  <cp:lastPrinted>2014-10-15T05:27:30Z</cp:lastPrinted>
  <dcterms:created xsi:type="dcterms:W3CDTF">2014-04-09T13:39:40Z</dcterms:created>
  <dcterms:modified xsi:type="dcterms:W3CDTF">2014-12-17T09:40:35Z</dcterms:modified>
</cp:coreProperties>
</file>