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37"/>
  </p:notesMasterIdLst>
  <p:sldIdLst>
    <p:sldId id="257" r:id="rId2"/>
    <p:sldId id="256" r:id="rId3"/>
    <p:sldId id="258" r:id="rId4"/>
    <p:sldId id="259" r:id="rId5"/>
    <p:sldId id="260" r:id="rId6"/>
    <p:sldId id="261" r:id="rId7"/>
    <p:sldId id="328" r:id="rId8"/>
    <p:sldId id="329" r:id="rId9"/>
    <p:sldId id="336" r:id="rId10"/>
    <p:sldId id="330" r:id="rId11"/>
    <p:sldId id="331" r:id="rId12"/>
    <p:sldId id="332" r:id="rId13"/>
    <p:sldId id="333" r:id="rId14"/>
    <p:sldId id="262" r:id="rId15"/>
    <p:sldId id="263" r:id="rId16"/>
    <p:sldId id="334" r:id="rId17"/>
    <p:sldId id="335" r:id="rId18"/>
    <p:sldId id="338" r:id="rId19"/>
    <p:sldId id="337" r:id="rId20"/>
    <p:sldId id="339" r:id="rId21"/>
    <p:sldId id="265" r:id="rId22"/>
    <p:sldId id="340" r:id="rId23"/>
    <p:sldId id="341" r:id="rId24"/>
    <p:sldId id="344" r:id="rId25"/>
    <p:sldId id="342" r:id="rId26"/>
    <p:sldId id="343" r:id="rId27"/>
    <p:sldId id="346" r:id="rId28"/>
    <p:sldId id="345" r:id="rId29"/>
    <p:sldId id="347" r:id="rId30"/>
    <p:sldId id="268" r:id="rId31"/>
    <p:sldId id="267" r:id="rId32"/>
    <p:sldId id="348" r:id="rId33"/>
    <p:sldId id="349" r:id="rId34"/>
    <p:sldId id="269" r:id="rId35"/>
    <p:sldId id="350" r:id="rId36"/>
  </p:sldIdLst>
  <p:sldSz cx="9144000" cy="6858000" type="screen4x3"/>
  <p:notesSz cx="6794500" cy="9982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85DA6F4-0364-4BA3-86FB-FD7DEFBFF29C}">
          <p14:sldIdLst>
            <p14:sldId id="257"/>
            <p14:sldId id="256"/>
            <p14:sldId id="258"/>
            <p14:sldId id="259"/>
            <p14:sldId id="260"/>
            <p14:sldId id="261"/>
            <p14:sldId id="328"/>
            <p14:sldId id="329"/>
            <p14:sldId id="336"/>
            <p14:sldId id="330"/>
            <p14:sldId id="331"/>
            <p14:sldId id="332"/>
            <p14:sldId id="333"/>
            <p14:sldId id="262"/>
            <p14:sldId id="263"/>
            <p14:sldId id="334"/>
            <p14:sldId id="335"/>
            <p14:sldId id="338"/>
            <p14:sldId id="337"/>
            <p14:sldId id="339"/>
            <p14:sldId id="265"/>
            <p14:sldId id="340"/>
            <p14:sldId id="341"/>
            <p14:sldId id="344"/>
            <p14:sldId id="342"/>
            <p14:sldId id="343"/>
            <p14:sldId id="346"/>
            <p14:sldId id="345"/>
            <p14:sldId id="347"/>
            <p14:sldId id="268"/>
            <p14:sldId id="267"/>
            <p14:sldId id="348"/>
            <p14:sldId id="349"/>
            <p14:sldId id="269"/>
            <p14:sldId id="350"/>
          </p14:sldIdLst>
        </p14:section>
        <p14:section name="Раздел без заголовка" id="{1CC306E5-D57E-4E40-96FE-4393786C9CC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7" autoAdjust="0"/>
  </p:normalViewPr>
  <p:slideViewPr>
    <p:cSldViewPr>
      <p:cViewPr varScale="1">
        <p:scale>
          <a:sx n="96" d="100"/>
          <a:sy n="96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9110"/>
          </a:xfrm>
          <a:prstGeom prst="rect">
            <a:avLst/>
          </a:prstGeom>
        </p:spPr>
        <p:txBody>
          <a:bodyPr vert="horz" lIns="93406" tIns="46703" rIns="93406" bIns="4670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9110"/>
          </a:xfrm>
          <a:prstGeom prst="rect">
            <a:avLst/>
          </a:prstGeom>
        </p:spPr>
        <p:txBody>
          <a:bodyPr vert="horz" lIns="93406" tIns="46703" rIns="93406" bIns="46703" rtlCol="0"/>
          <a:lstStyle>
            <a:lvl1pPr algn="r">
              <a:defRPr sz="1200"/>
            </a:lvl1pPr>
          </a:lstStyle>
          <a:p>
            <a:fld id="{D259CCFD-CF1A-4250-9C0E-ABA505B9D594}" type="datetimeFigureOut">
              <a:rPr lang="ru-RU" smtClean="0"/>
              <a:pPr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06" tIns="46703" rIns="93406" bIns="467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41545"/>
            <a:ext cx="5435600" cy="4491990"/>
          </a:xfrm>
          <a:prstGeom prst="rect">
            <a:avLst/>
          </a:prstGeom>
        </p:spPr>
        <p:txBody>
          <a:bodyPr vert="horz" lIns="93406" tIns="46703" rIns="93406" bIns="4670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81358"/>
            <a:ext cx="2944283" cy="499110"/>
          </a:xfrm>
          <a:prstGeom prst="rect">
            <a:avLst/>
          </a:prstGeom>
        </p:spPr>
        <p:txBody>
          <a:bodyPr vert="horz" lIns="93406" tIns="46703" rIns="93406" bIns="4670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645" y="9481358"/>
            <a:ext cx="2944283" cy="499110"/>
          </a:xfrm>
          <a:prstGeom prst="rect">
            <a:avLst/>
          </a:prstGeom>
        </p:spPr>
        <p:txBody>
          <a:bodyPr vert="horz" lIns="93406" tIns="46703" rIns="93406" bIns="46703" rtlCol="0" anchor="b"/>
          <a:lstStyle>
            <a:lvl1pPr algn="r">
              <a:defRPr sz="1200"/>
            </a:lvl1pPr>
          </a:lstStyle>
          <a:p>
            <a:fld id="{579C1E3A-2F43-43B2-8E37-C5234C14AB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89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C1E3A-2F43-43B2-8E37-C5234C14ABC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3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C1E3A-2F43-43B2-8E37-C5234C14ABC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9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C1E3A-2F43-43B2-8E37-C5234C14ABC8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858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C1E3A-2F43-43B2-8E37-C5234C14ABC8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67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1F08-5BC4-44CA-87DC-A8FB81FE39C7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30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219-F7DB-44E3-BA54-29331CB30ADE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581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219-F7DB-44E3-BA54-29331CB30ADE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570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F408-4BB0-4E99-B00B-88F4397458F4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3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ED74-4DF3-48EA-A23B-D70006905580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4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1F9E-DCE7-4BE7-985B-679CF0A566A1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5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78C3-C501-4794-BD6E-59AB24AACD81}" type="datetime1">
              <a:rPr lang="ru-RU" smtClean="0"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6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74F7-E56E-46E2-8B6A-5BA58F219A20}" type="datetime1">
              <a:rPr lang="ru-RU" smtClean="0"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0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219-F7DB-44E3-BA54-29331CB30ADE}" type="datetime1">
              <a:rPr lang="ru-RU" smtClean="0"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52913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1F0EE-174F-4BBF-8C2C-97F55D095A90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65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3369-728D-4E76-978A-499D7147D0BC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8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46219-F7DB-44E3-BA54-29331CB30ADE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488D-BDC7-4B6C-95CC-4ADF7A83B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36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wmf"/><Relationship Id="rId7" Type="http://schemas.openxmlformats.org/officeDocument/2006/relationships/image" Target="../media/image4.wmf"/><Relationship Id="rId8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08912" cy="230425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Технический регламент 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Таможенного союза </a:t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>«Безопасность автомобильных </a:t>
            </a:r>
            <a:r>
              <a:rPr lang="ru-RU" sz="3600" dirty="0" smtClean="0">
                <a:latin typeface="+mn-lt"/>
              </a:rPr>
              <a:t>дорог</a:t>
            </a:r>
            <a:r>
              <a:rPr lang="ru-RU" sz="2800" dirty="0" smtClean="0">
                <a:latin typeface="+mn-lt"/>
              </a:rPr>
              <a:t>»</a:t>
            </a:r>
            <a:endParaRPr lang="ru-RU" sz="28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365104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Генеральный директор АНО «Научно-исследовательский институт транспортно-строительного комплекса»</a:t>
            </a:r>
            <a:endParaRPr lang="ru-RU" sz="2400" b="1" dirty="0" smtClean="0"/>
          </a:p>
          <a:p>
            <a:r>
              <a:rPr lang="ru-RU" b="1" dirty="0" err="1" smtClean="0"/>
              <a:t>Симчук</a:t>
            </a:r>
            <a:r>
              <a:rPr lang="ru-RU" b="1" dirty="0" smtClean="0"/>
              <a:t> Евгений Николаевич</a:t>
            </a:r>
          </a:p>
          <a:p>
            <a:r>
              <a:rPr lang="en-US" b="1" dirty="0" smtClean="0"/>
              <a:t>www.niitsk.ru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1800" i="1" dirty="0" smtClean="0"/>
              <a:t>48 терминов с соответствующими определениями</a:t>
            </a:r>
          </a:p>
          <a:p>
            <a:pPr marL="0" indent="0" algn="just">
              <a:buNone/>
            </a:pPr>
            <a:r>
              <a:rPr lang="ru-RU" sz="1800" b="1" dirty="0" smtClean="0"/>
              <a:t>«</a:t>
            </a:r>
            <a:r>
              <a:rPr lang="ru-RU" sz="1800" b="1" dirty="0"/>
              <a:t>автомобильная дорога» </a:t>
            </a:r>
            <a:r>
              <a:rPr lang="ru-RU" sz="1800" dirty="0"/>
              <a:t>– </a:t>
            </a:r>
            <a:r>
              <a:rPr lang="ru-RU" sz="1800" dirty="0" smtClean="0"/>
              <a:t>комплекс конструктивных </a:t>
            </a:r>
            <a:r>
              <a:rPr lang="ru-RU" sz="1800" dirty="0"/>
              <a:t>элементов, предназначенных </a:t>
            </a:r>
            <a:r>
              <a:rPr lang="ru-RU" sz="1800" dirty="0" smtClean="0"/>
              <a:t>для движения </a:t>
            </a:r>
            <a:r>
              <a:rPr lang="ru-RU" sz="1800" dirty="0"/>
              <a:t>с установленными скоростями, нагрузками и габаритами автомобилей и иных </a:t>
            </a:r>
            <a:r>
              <a:rPr lang="ru-RU" sz="1800" dirty="0" smtClean="0"/>
              <a:t>наземных транспортных </a:t>
            </a:r>
            <a:r>
              <a:rPr lang="ru-RU" sz="1800" dirty="0"/>
              <a:t>средств, осуществляющих перевозки пассажиров и (или) грузов, а также </a:t>
            </a:r>
            <a:r>
              <a:rPr lang="ru-RU" sz="1800" dirty="0" smtClean="0"/>
              <a:t>участки земель</a:t>
            </a:r>
            <a:r>
              <a:rPr lang="ru-RU" sz="1800" dirty="0"/>
              <a:t>, предоставленные для их </a:t>
            </a:r>
            <a:r>
              <a:rPr lang="ru-RU" sz="1800" dirty="0" smtClean="0"/>
              <a:t>размещения </a:t>
            </a:r>
            <a:r>
              <a:rPr lang="ru-RU" sz="1800" i="1" u="sng" dirty="0" smtClean="0"/>
              <a:t>(ТР ТС)</a:t>
            </a:r>
          </a:p>
          <a:p>
            <a:pPr marL="0" indent="0" algn="just">
              <a:buNone/>
            </a:pPr>
            <a:r>
              <a:rPr lang="ru-RU" sz="1800" b="1" dirty="0" smtClean="0"/>
              <a:t>«автомобильная дорога» </a:t>
            </a:r>
            <a:r>
              <a:rPr lang="ru-RU" sz="1800" dirty="0"/>
              <a:t>- объект транспортной инфраструктуры, предназначенный для движения транспортных средств и включающий в себя земельные участки в границах полосы отвода автомобильной дороги и расположенные на них или под ними конструктивные элементы (дорожное полотно, дорожное покрытие и подобные элементы) и дорожные сооружения, являющиеся ее технологической частью, - защитные дорожные сооружения, искусственные дорожные сооружения, производственные объекты, элементы обустройства автомобильных </a:t>
            </a:r>
            <a:r>
              <a:rPr lang="ru-RU" sz="1800" dirty="0" smtClean="0"/>
              <a:t>дорог </a:t>
            </a:r>
            <a:r>
              <a:rPr lang="ru-RU" sz="1800" i="1" u="sng" dirty="0" smtClean="0"/>
              <a:t>(ФЗ 257)</a:t>
            </a:r>
          </a:p>
          <a:p>
            <a:pPr marL="0" indent="0" algn="just">
              <a:buNone/>
            </a:pPr>
            <a:r>
              <a:rPr lang="ru-RU" sz="1800" b="1" dirty="0" smtClean="0"/>
              <a:t>«дорога»</a:t>
            </a:r>
            <a:r>
              <a:rPr lang="ru-RU" sz="1800" dirty="0" smtClean="0"/>
              <a:t> </a:t>
            </a:r>
            <a:r>
              <a:rPr lang="ru-RU" sz="1800" dirty="0"/>
              <a:t>- обустроенная или приспособленная и используемая для движения транспортных средств полоса земли либо поверхность искусственного сооружения. Дорога включает в себя одну или несколько проезжих частей, а также трамвайные пути, тротуары, обочины и разделительные полосы при их </a:t>
            </a:r>
            <a:r>
              <a:rPr lang="ru-RU" sz="1800" dirty="0" smtClean="0"/>
              <a:t>наличии </a:t>
            </a:r>
            <a:r>
              <a:rPr lang="ru-RU" sz="1800" i="1" u="sng" dirty="0" smtClean="0"/>
              <a:t>(Закон РФ 196)</a:t>
            </a:r>
            <a:r>
              <a:rPr lang="ru-RU" sz="1800" i="1" u="sng" dirty="0"/>
              <a:t/>
            </a:r>
            <a:br>
              <a:rPr lang="ru-RU" sz="1800" i="1" u="sng" dirty="0"/>
            </a:br>
            <a:r>
              <a:rPr lang="ru-RU" sz="1800" b="1" dirty="0" smtClean="0"/>
              <a:t>«</a:t>
            </a:r>
            <a:r>
              <a:rPr lang="ru-RU" sz="1800" b="1" dirty="0"/>
              <a:t>жизненный цикл» </a:t>
            </a:r>
            <a:r>
              <a:rPr lang="ru-RU" sz="1800" dirty="0"/>
              <a:t>- период времени, за который выполняются совокупность процессов </a:t>
            </a:r>
            <a:r>
              <a:rPr lang="ru-RU" sz="1800" dirty="0" smtClean="0"/>
              <a:t>от момента </a:t>
            </a:r>
            <a:r>
              <a:rPr lang="ru-RU" sz="1800" dirty="0"/>
              <a:t>проектирования автомобильной дороги, включая строительство (возведение) </a:t>
            </a:r>
            <a:r>
              <a:rPr lang="ru-RU" sz="1800" dirty="0" smtClean="0"/>
              <a:t>и содержание</a:t>
            </a:r>
            <a:r>
              <a:rPr lang="ru-RU" sz="1800" dirty="0"/>
              <a:t>, до ее утилизации (ликвидации</a:t>
            </a:r>
            <a:r>
              <a:rPr lang="ru-RU" sz="1800" dirty="0" smtClean="0"/>
              <a:t>)</a:t>
            </a:r>
            <a:endParaRPr lang="ru-RU" sz="1800" b="1" dirty="0" smtClean="0"/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395536" y="107272"/>
            <a:ext cx="5400600" cy="72008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термины с определениями (ст.2)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90504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700" b="1" dirty="0"/>
              <a:t>«инженерные изыскания» </a:t>
            </a:r>
            <a:r>
              <a:rPr lang="ru-RU" sz="1700" dirty="0"/>
              <a:t>- процесс комплексного изучения природных и техногенных условий района проектирования автомобильной дороги, сбор материалов, необходимых для принятия обоснованных проектных </a:t>
            </a:r>
            <a:r>
              <a:rPr lang="ru-RU" sz="1700" dirty="0" smtClean="0"/>
              <a:t>решений</a:t>
            </a:r>
          </a:p>
          <a:p>
            <a:pPr marL="0" indent="0" algn="just">
              <a:buNone/>
            </a:pPr>
            <a:r>
              <a:rPr lang="ru-RU" sz="1700" b="1" dirty="0"/>
              <a:t>«проектирование автомобильной дороги» </a:t>
            </a:r>
            <a:r>
              <a:rPr lang="ru-RU" sz="1700" dirty="0"/>
              <a:t>– производственный процесс, состоящий </a:t>
            </a:r>
            <a:r>
              <a:rPr lang="ru-RU" sz="1700" dirty="0" smtClean="0"/>
              <a:t>из комплекса </a:t>
            </a:r>
            <a:r>
              <a:rPr lang="ru-RU" sz="1700" dirty="0"/>
              <a:t>проектно-конструкторских работ и экономических расчетов и осуществляемый </a:t>
            </a:r>
            <a:r>
              <a:rPr lang="ru-RU" sz="1700" dirty="0" smtClean="0"/>
              <a:t>по материалам </a:t>
            </a:r>
            <a:r>
              <a:rPr lang="ru-RU" sz="1700" dirty="0"/>
              <a:t>инженерных </a:t>
            </a:r>
            <a:r>
              <a:rPr lang="ru-RU" sz="1700" dirty="0" smtClean="0"/>
              <a:t>изысканий</a:t>
            </a:r>
          </a:p>
          <a:p>
            <a:pPr marL="0" indent="0" algn="just">
              <a:buNone/>
            </a:pPr>
            <a:r>
              <a:rPr lang="ru-RU" sz="1700" b="1" dirty="0"/>
              <a:t>«строительство автомобильной дороги» </a:t>
            </a:r>
            <a:r>
              <a:rPr lang="ru-RU" sz="1700" dirty="0"/>
              <a:t>– комплекс технологических, инфраструктурных </a:t>
            </a:r>
            <a:r>
              <a:rPr lang="ru-RU" sz="1700" dirty="0" smtClean="0"/>
              <a:t>и управленческих </a:t>
            </a:r>
            <a:r>
              <a:rPr lang="ru-RU" sz="1700" dirty="0"/>
              <a:t>процессов по сооружению автомобильной </a:t>
            </a:r>
            <a:r>
              <a:rPr lang="ru-RU" sz="1700" dirty="0" smtClean="0"/>
              <a:t>дороги</a:t>
            </a:r>
          </a:p>
          <a:p>
            <a:pPr marL="0" indent="0" algn="just">
              <a:buNone/>
            </a:pPr>
            <a:r>
              <a:rPr lang="ru-RU" sz="1700" b="1" dirty="0"/>
              <a:t>«эксплуатация автомобильной дороги» </a:t>
            </a:r>
            <a:r>
              <a:rPr lang="ru-RU" sz="1700" dirty="0"/>
              <a:t>– комплекс мероприятий по текущему ремонту </a:t>
            </a:r>
            <a:r>
              <a:rPr lang="ru-RU" sz="1700" dirty="0" smtClean="0"/>
              <a:t>и содержанию </a:t>
            </a:r>
            <a:r>
              <a:rPr lang="ru-RU" sz="1700" dirty="0"/>
              <a:t>автомобильной дороги, выполняемый в целях обеспечения ее сохранности </a:t>
            </a:r>
            <a:r>
              <a:rPr lang="ru-RU" sz="1700" dirty="0" smtClean="0"/>
              <a:t>для безопасного</a:t>
            </a:r>
            <a:r>
              <a:rPr lang="ru-RU" sz="1700" dirty="0"/>
              <a:t>, использования автомобильной дороги по ее прямому </a:t>
            </a:r>
            <a:r>
              <a:rPr lang="ru-RU" sz="1700" dirty="0" smtClean="0"/>
              <a:t>назначению</a:t>
            </a:r>
          </a:p>
          <a:p>
            <a:pPr marL="0" indent="0" algn="just">
              <a:buNone/>
            </a:pPr>
            <a:r>
              <a:rPr lang="ru-RU" sz="1700" b="1" dirty="0"/>
              <a:t>«содержание автомобильной дороги» </a:t>
            </a:r>
            <a:r>
              <a:rPr lang="ru-RU" sz="1700" dirty="0"/>
              <a:t>– комплекс работ по поддержанию </a:t>
            </a:r>
            <a:r>
              <a:rPr lang="ru-RU" sz="1700" dirty="0" smtClean="0"/>
              <a:t>нормативного технического </a:t>
            </a:r>
            <a:r>
              <a:rPr lang="ru-RU" sz="1700" dirty="0"/>
              <a:t>состояния автомобильной дороги, а также по организации и </a:t>
            </a:r>
            <a:r>
              <a:rPr lang="ru-RU" sz="1700" dirty="0" smtClean="0"/>
              <a:t>обеспечению безопасности </a:t>
            </a:r>
            <a:r>
              <a:rPr lang="ru-RU" sz="1700" dirty="0"/>
              <a:t>дорожного </a:t>
            </a:r>
            <a:r>
              <a:rPr lang="ru-RU" sz="1700" dirty="0" smtClean="0"/>
              <a:t>движения</a:t>
            </a:r>
          </a:p>
          <a:p>
            <a:pPr marL="0" indent="0" algn="just">
              <a:buNone/>
            </a:pPr>
            <a:r>
              <a:rPr lang="ru-RU" sz="1700" b="1" dirty="0"/>
              <a:t>«текущий ремонт автомобильной дороги» </a:t>
            </a:r>
            <a:r>
              <a:rPr lang="ru-RU" sz="1700" dirty="0"/>
              <a:t>- комплекс работ по восстановлению </a:t>
            </a:r>
            <a:r>
              <a:rPr lang="ru-RU" sz="1700" dirty="0" smtClean="0"/>
              <a:t>транспортно-эксплуатационных </a:t>
            </a:r>
            <a:r>
              <a:rPr lang="ru-RU" sz="1700" dirty="0"/>
              <a:t>характеристик автомобильной дороги, при выполнении которых </a:t>
            </a:r>
            <a:r>
              <a:rPr lang="ru-RU" sz="1700" dirty="0" smtClean="0"/>
              <a:t>не затрагиваются </a:t>
            </a:r>
            <a:r>
              <a:rPr lang="ru-RU" sz="1700" dirty="0"/>
              <a:t>конструктивные и иные характеристики надежности и безопасности </a:t>
            </a:r>
            <a:r>
              <a:rPr lang="ru-RU" sz="1700" dirty="0" smtClean="0"/>
              <a:t>автомобильной дороги</a:t>
            </a:r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395536" y="116632"/>
            <a:ext cx="5328592" cy="72008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термины с определениями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226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278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2800" b="1" dirty="0"/>
              <a:t>«</a:t>
            </a:r>
            <a:r>
              <a:rPr lang="ru-RU" b="1" dirty="0"/>
              <a:t>капитальный ремонт автомобильной дороги» </a:t>
            </a:r>
            <a:r>
              <a:rPr lang="ru-RU" dirty="0"/>
              <a:t>- комплекс работ по замене и (или) восстановлению конструктивных элементов автомобильной дороги, дорожных сооружений и (или) их частей, выполнение которых осуществляется в пределах установленных допустимых значений и технических характеристик класса и категории автомобильной дороги и при выполнении которых затрагиваются конструктивные и иные характеристики надежности и безопасности автомобильной дороги и не изменяются границы полосы отвода автомобильной дороги и ее геометрические </a:t>
            </a:r>
            <a:r>
              <a:rPr lang="ru-RU" dirty="0" smtClean="0"/>
              <a:t>элементы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«реконструкция автомобильной дороги» </a:t>
            </a:r>
            <a:r>
              <a:rPr lang="ru-RU" dirty="0"/>
              <a:t>– комплекс работ, при выполнении которых осуществляется изменение параметров автомобильной дороги, ее участков, ведущий к изменению класса и (или) категории автомобильной дороги, либо влекущей за собой изменение границы полосы отвода автомобильной </a:t>
            </a:r>
            <a:r>
              <a:rPr lang="ru-RU" dirty="0" smtClean="0"/>
              <a:t>дороги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/>
              <a:t>«сохранность автомобильной дороги» </a:t>
            </a:r>
            <a:r>
              <a:rPr lang="ru-RU" dirty="0"/>
              <a:t>- состояние целостности автомобильной дороги </a:t>
            </a:r>
            <a:r>
              <a:rPr lang="ru-RU" dirty="0" smtClean="0"/>
              <a:t>как технического </a:t>
            </a:r>
            <a:r>
              <a:rPr lang="ru-RU" dirty="0"/>
              <a:t>сооружения и имущественного комплекса, обеспечивающее поддержание </a:t>
            </a:r>
            <a:r>
              <a:rPr lang="ru-RU" dirty="0" smtClean="0"/>
              <a:t>ее эксплуатационных </a:t>
            </a:r>
            <a:r>
              <a:rPr lang="ru-RU" dirty="0"/>
              <a:t>свойств и безопасное использование</a:t>
            </a:r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611560" y="116632"/>
            <a:ext cx="5184576" cy="72008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термины с определениями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0590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838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Безопасность автомобильных дорог и дорожных сооружений на них, а также связанных </a:t>
            </a:r>
            <a:r>
              <a:rPr lang="ru-RU" dirty="0" smtClean="0"/>
              <a:t>с ними </a:t>
            </a:r>
            <a:r>
              <a:rPr lang="ru-RU" dirty="0"/>
              <a:t>процессов проектирования (включая изыскания), строительства, реконструкции</a:t>
            </a:r>
            <a:r>
              <a:rPr lang="ru-RU" dirty="0" smtClean="0"/>
              <a:t>, капитального </a:t>
            </a:r>
            <a:r>
              <a:rPr lang="ru-RU" dirty="0"/>
              <a:t>ремонта и эксплуатации обеспечивается посредством установления и </a:t>
            </a:r>
            <a:r>
              <a:rPr lang="ru-RU" dirty="0" smtClean="0"/>
              <a:t>соблюдения соответствующих </a:t>
            </a:r>
            <a:r>
              <a:rPr lang="ru-RU" dirty="0"/>
              <a:t>требований безопасности проектных значений параметров, в </a:t>
            </a:r>
            <a:r>
              <a:rPr lang="ru-RU" dirty="0" err="1"/>
              <a:t>т.ч</a:t>
            </a:r>
            <a:r>
              <a:rPr lang="ru-RU" dirty="0"/>
              <a:t>. д</a:t>
            </a:r>
            <a:r>
              <a:rPr lang="ru-RU" dirty="0" smtClean="0"/>
              <a:t>опустимых весовых </a:t>
            </a:r>
            <a:r>
              <a:rPr lang="ru-RU" dirty="0"/>
              <a:t>и габаритных параметров транспортных средств, а также показателей прочности</a:t>
            </a:r>
            <a:r>
              <a:rPr lang="ru-RU" dirty="0" smtClean="0"/>
              <a:t>, надежности </a:t>
            </a:r>
            <a:r>
              <a:rPr lang="ru-RU" dirty="0"/>
              <a:t>и устойчивости элементов в течение всего срока </a:t>
            </a:r>
            <a:r>
              <a:rPr lang="ru-RU" dirty="0" smtClean="0"/>
              <a:t>службы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Технический регламент Таможенного союза «Безопасность автомобильных дорог», </a:t>
            </a:r>
            <a:r>
              <a:rPr lang="ru-RU" dirty="0"/>
              <a:t>с учетом степени риска причинения вреда</a:t>
            </a:r>
            <a:r>
              <a:rPr lang="ru-RU" dirty="0" smtClean="0"/>
              <a:t>, устанавливает </a:t>
            </a:r>
            <a:r>
              <a:rPr lang="ru-RU" dirty="0"/>
              <a:t>минимально необходимые требования к автомобильным дорогам, </a:t>
            </a:r>
            <a:r>
              <a:rPr lang="ru-RU" dirty="0" smtClean="0"/>
              <a:t>выполнение которых </a:t>
            </a:r>
            <a:r>
              <a:rPr lang="ru-RU" dirty="0"/>
              <a:t>достигается в процессе изысканий, проектирования, строительства, реконструкции</a:t>
            </a:r>
            <a:r>
              <a:rPr lang="ru-RU" dirty="0" smtClean="0"/>
              <a:t>, капитального </a:t>
            </a:r>
            <a:r>
              <a:rPr lang="ru-RU" dirty="0"/>
              <a:t>ремонта и эксплуатации</a:t>
            </a:r>
          </a:p>
        </p:txBody>
      </p:sp>
      <p:sp>
        <p:nvSpPr>
          <p:cNvPr id="5" name="Содержимое 26"/>
          <p:cNvSpPr txBox="1">
            <a:spLocks/>
          </p:cNvSpPr>
          <p:nvPr/>
        </p:nvSpPr>
        <p:spPr>
          <a:xfrm>
            <a:off x="611560" y="188640"/>
            <a:ext cx="5184576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ru-RU" sz="2800" b="1" dirty="0"/>
              <a:t>Основные требования технического регламента  Таможенного союза «Безопасность автомобильных дорог</a:t>
            </a:r>
            <a:r>
              <a:rPr lang="ru-RU" sz="2800" b="1" dirty="0" smtClean="0"/>
              <a:t>» (ст. 3)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62253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539552" y="188640"/>
            <a:ext cx="5256584" cy="72008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Основные требования технического регламента  Таможенного союза «Безопасность автомобильных дорог» при изысканиях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196752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При изысканиях автомобильных дорог и сооружений на них должны </a:t>
            </a:r>
            <a:r>
              <a:rPr lang="ru-RU" i="1" dirty="0" smtClean="0"/>
              <a:t>соблюдаться следующие требования: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7099"/>
            <a:ext cx="8301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1. Материалы </a:t>
            </a:r>
            <a:r>
              <a:rPr lang="ru-RU" dirty="0"/>
              <a:t>о природно-климатических условиях района строительства и </a:t>
            </a:r>
            <a:r>
              <a:rPr lang="ru-RU" dirty="0" smtClean="0"/>
              <a:t>факторах техногенного </a:t>
            </a:r>
            <a:r>
              <a:rPr lang="ru-RU" dirty="0"/>
              <a:t>воздействия на окружающую среду с прогнозом их изменения должны </a:t>
            </a:r>
            <a:r>
              <a:rPr lang="ru-RU" dirty="0" smtClean="0"/>
              <a:t>быть достоверными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882968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2. Материалы топографо-геодезических, инженерно-геологических, гидрологических, экологических, а при необходимости и других видов изыскательских работ должны содержать все необходимые данные: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4748" y="3844792"/>
            <a:ext cx="83844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TimesNewRomanPSMT"/>
              </a:rPr>
              <a:t>- </a:t>
            </a:r>
            <a:r>
              <a:rPr lang="ru-RU" i="1" dirty="0"/>
              <a:t>для разработки основных технических решений по конструктивным элементам автомобильной дороги и дорожных сооружений</a:t>
            </a:r>
          </a:p>
          <a:p>
            <a:pPr algn="just"/>
            <a:r>
              <a:rPr lang="ru-RU" i="1" dirty="0"/>
              <a:t>- для проведения расчетов оснований, фундаментов и конструкций дорожных сооружений, отверстий мостов и труб, прочности и устойчивости земляного полотна, дорожной одежды и других конструктивных элементов </a:t>
            </a:r>
          </a:p>
          <a:p>
            <a:pPr algn="just"/>
            <a:r>
              <a:rPr lang="ru-RU" i="1" dirty="0"/>
              <a:t>- для проектирования инженерных мероприятий по защите автомобильной дороги и потребителей транспортных услуг от воздействия опасных природных и техногенных факторов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446856" y="188640"/>
            <a:ext cx="5349280" cy="72008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Основные требования технического регламента  Таможенного союза «Безопасность автомобильных дорог» при проектировании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53445" y="808264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Практически все основные требования к автомобильным дорогам устанавливаются на стадии их проектирования: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3445" y="1425391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just"/>
            <a:r>
              <a:rPr lang="ru-RU" i="1" dirty="0">
                <a:cs typeface="Times New Roman" panose="02020603050405020304" pitchFamily="18" charset="0"/>
              </a:rPr>
              <a:t>-Требования к трассе автомобильной дороги (параметры геометрических элементов плана, продольного и поперечного профиля, расчетные скорости)</a:t>
            </a:r>
          </a:p>
          <a:p>
            <a:pPr marL="0" lvl="2" algn="just"/>
            <a:r>
              <a:rPr lang="ru-RU" i="1" dirty="0">
                <a:cs typeface="Times New Roman" panose="02020603050405020304" pitchFamily="18" charset="0"/>
              </a:rPr>
              <a:t>-Требования по расчету прочности и устойчивости конструктивных элементов автомобильной дороги и дорожных сооружений</a:t>
            </a:r>
          </a:p>
          <a:p>
            <a:pPr marL="0" lvl="2" algn="just"/>
            <a:r>
              <a:rPr lang="ru-RU" i="1" dirty="0">
                <a:cs typeface="Times New Roman" panose="02020603050405020304" pitchFamily="18" charset="0"/>
              </a:rPr>
              <a:t>-Требования к мостам, путепроводам и тоннелям</a:t>
            </a:r>
          </a:p>
          <a:p>
            <a:pPr marL="0" lvl="2" algn="just"/>
            <a:r>
              <a:rPr lang="ru-RU" i="1" dirty="0" smtClean="0">
                <a:cs typeface="Times New Roman" panose="02020603050405020304" pitchFamily="18" charset="0"/>
              </a:rPr>
              <a:t>- Требования по учету и ограничению габаритных размеров и весовых параметров транспортных средств</a:t>
            </a:r>
          </a:p>
          <a:p>
            <a:pPr marL="0" lvl="2" algn="just"/>
            <a:r>
              <a:rPr lang="ru-RU" i="1" dirty="0" smtClean="0">
                <a:cs typeface="Times New Roman" panose="02020603050405020304" pitchFamily="18" charset="0"/>
              </a:rPr>
              <a:t>-Требования к размещению технических средства организации движения, удерживающих дорожных ограждений, пешеходных дорожек или тротуаров, велосипедных дорожек, искусственного освещения, площадок для аварийной остановки автомобилей, объектов дорожного и придорожного сервиса</a:t>
            </a:r>
          </a:p>
          <a:p>
            <a:pPr marL="0" lvl="2" algn="just"/>
            <a:r>
              <a:rPr lang="ru-RU" i="1" dirty="0" smtClean="0">
                <a:cs typeface="Times New Roman" panose="02020603050405020304" pitchFamily="18" charset="0"/>
              </a:rPr>
              <a:t>-Требования к обеспечению доступа участников дорожного движения с ограниченными возможностями</a:t>
            </a:r>
          </a:p>
          <a:p>
            <a:pPr marL="0" lvl="2" algn="just"/>
            <a:r>
              <a:rPr lang="ru-RU" i="1" dirty="0" smtClean="0">
                <a:cs typeface="Times New Roman" panose="02020603050405020304" pitchFamily="18" charset="0"/>
              </a:rPr>
              <a:t>-Требования к сокращения выбросов парниковых газов за счет снижения вынужденного простоя автомобилей в заторах</a:t>
            </a:r>
          </a:p>
          <a:p>
            <a:pPr marL="0" lvl="2" algn="just"/>
            <a:r>
              <a:rPr lang="ru-RU" i="1" dirty="0" smtClean="0">
                <a:cs typeface="Times New Roman" panose="02020603050405020304" pitchFamily="18" charset="0"/>
              </a:rPr>
              <a:t>- Другие …</a:t>
            </a:r>
            <a:endParaRPr lang="ru-RU" i="1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426" y="836712"/>
            <a:ext cx="8229600" cy="51278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При строительстве, реконструкции и капитальном ремонте (далее – строительстве) автомобильных дорог и сооружений на них должны соблюдаться следующие требования:</a:t>
            </a:r>
          </a:p>
          <a:p>
            <a:pPr marL="0" indent="0" algn="just">
              <a:buNone/>
            </a:pPr>
            <a:r>
              <a:rPr lang="ru-RU" sz="1800" i="1" dirty="0"/>
              <a:t>а) строительство автомобильной дороги должно осуществляться в строгом соответствии с проектной документацией на землях, отведенных под эти цели уполномоченными органами по землепользованию на всех этапах жизненного цикла автомобильной </a:t>
            </a:r>
            <a:r>
              <a:rPr lang="ru-RU" sz="1800" i="1" dirty="0" smtClean="0"/>
              <a:t>дороги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/>
              <a:t>б) применяемые при строительстве автомобильной дороги материалы и изделия должны обеспечивать выполнение дорожно-строительных работ в соответствии с проектной </a:t>
            </a:r>
            <a:r>
              <a:rPr lang="ru-RU" sz="1800" i="1" dirty="0" smtClean="0"/>
              <a:t>документацией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/>
              <a:t>в) по завершении строительных работ автомобильная дорога в пределах полосы постоянного отвода земель должна быть освобождена от дорожно-строительной техники, временных сооружений, остатков строительных материалов и изделий, временных дорожных знаков и указателей, а также иных предметов и инвентаря, а земли, отведенные во временное пользование на период строительства объекта, должны быть приведены в состояние, пригодное для их использования по первоначальному назначению в соответствии с земельным законодательством государств-членов Таможенного союза</a:t>
            </a:r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462213" y="188640"/>
            <a:ext cx="5405931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требования технического регламента  Таможенного союза «Безопасность автомобильных дорог» при строительстве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7652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792" y="1124744"/>
            <a:ext cx="8229600" cy="51998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К требованиям безопасности к автомобильным дорогам и дорожным сооружениям на них при их эксплуатации относятся следующие: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по учету и ограничению габаритных размеров и весовых параметров транспортных средств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 предельно-допустимым значениям повреждений на покрытии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сцепным свойствам и ровности покрытия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обочинам и разделительным полосам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расстоянию видимости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состоянию дорожных сооружений</a:t>
            </a:r>
          </a:p>
          <a:p>
            <a:pPr marL="0" indent="0" algn="just">
              <a:buNone/>
            </a:pPr>
            <a:r>
              <a:rPr lang="ru-RU" sz="2000" i="1" dirty="0"/>
              <a:t>- требования к уровню зимнего и летнего содержания автомобильных дорог</a:t>
            </a:r>
          </a:p>
          <a:p>
            <a:pPr marL="0" indent="0" algn="just">
              <a:buNone/>
            </a:pPr>
            <a:r>
              <a:rPr lang="ru-RU" sz="2000" i="1" dirty="0"/>
              <a:t>-требования к техническим средствам организации дорожного движения и наружной рекламе</a:t>
            </a:r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486792" y="188640"/>
            <a:ext cx="5309344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требования технического регламента  Таможенного союза «Безопасность автомобильных дорог» при эксплуатации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618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9685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dirty="0"/>
              <a:t>Дорожно-строительные материалы и изделия при производстве, транспортировании, хранении и применении </a:t>
            </a:r>
            <a:r>
              <a:rPr lang="ru-RU" sz="1900" b="1" dirty="0"/>
              <a:t>должны обеспечивать надежность их работы </a:t>
            </a:r>
            <a:r>
              <a:rPr lang="ru-RU" sz="1900" dirty="0"/>
              <a:t>в различных конструктивных элементах автомобильной дороги и дорожных сооружений на ней в течение их жизненного цикла </a:t>
            </a:r>
            <a:r>
              <a:rPr lang="ru-RU" sz="1900" b="1" dirty="0"/>
              <a:t>под воздействием транспортных нагрузок, климатических и иных факторов</a:t>
            </a:r>
            <a:r>
              <a:rPr lang="ru-RU" sz="1900" dirty="0"/>
              <a:t>. </a:t>
            </a:r>
            <a:endParaRPr lang="ru-RU" sz="1900" dirty="0" smtClean="0"/>
          </a:p>
          <a:p>
            <a:pPr marL="0" indent="0" algn="just">
              <a:buNone/>
            </a:pPr>
            <a:endParaRPr lang="ru-RU" sz="1900" dirty="0" smtClean="0"/>
          </a:p>
          <a:p>
            <a:pPr marL="0" indent="0" algn="just">
              <a:buNone/>
            </a:pPr>
            <a:r>
              <a:rPr lang="ru-RU" sz="1900" dirty="0"/>
              <a:t>К общим требованиям по безопасности дорожно-строительных материалов и </a:t>
            </a:r>
            <a:r>
              <a:rPr lang="ru-RU" sz="1900" dirty="0" smtClean="0"/>
              <a:t>изделий относятся: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900" i="1" dirty="0"/>
              <a:t>Требования по суммарной эффективной удельной активности естественных радионуклидов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900" i="1" dirty="0"/>
              <a:t>Требования по предельной  концентрации вредных химических веществ при производстве, хранении, транспортировании, </a:t>
            </a:r>
            <a:r>
              <a:rPr lang="ru-RU" sz="1900" i="1" dirty="0" smtClean="0"/>
              <a:t>и применении </a:t>
            </a:r>
            <a:r>
              <a:rPr lang="ru-RU" sz="1900" i="1" dirty="0"/>
              <a:t>дорожно-строительных материалов и </a:t>
            </a:r>
            <a:r>
              <a:rPr lang="ru-RU" sz="1900" i="1" dirty="0" smtClean="0"/>
              <a:t>изделий</a:t>
            </a:r>
            <a:r>
              <a:rPr lang="ru-RU" sz="1900" i="1" dirty="0"/>
              <a:t> </a:t>
            </a:r>
            <a:endParaRPr lang="ru-RU" sz="1900" i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900" i="1" dirty="0" smtClean="0"/>
              <a:t>Требования </a:t>
            </a:r>
            <a:r>
              <a:rPr lang="ru-RU" sz="1900" i="1" dirty="0"/>
              <a:t>к физико-химическим и физико-механическим свойствам дорожно-строительных материалов и изделий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900" dirty="0"/>
          </a:p>
        </p:txBody>
      </p:sp>
      <p:sp>
        <p:nvSpPr>
          <p:cNvPr id="5" name="Содержимое 26"/>
          <p:cNvSpPr txBox="1">
            <a:spLocks/>
          </p:cNvSpPr>
          <p:nvPr/>
        </p:nvSpPr>
        <p:spPr>
          <a:xfrm>
            <a:off x="395536" y="188640"/>
            <a:ext cx="5472608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Основные требования технического регламента  Таможенного союза «Безопасность автомобильных дорог» к материалам и изделиям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8614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548" y="1052736"/>
            <a:ext cx="8229600" cy="554461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100" dirty="0"/>
              <a:t>В техническом регламенте установлены необходимые показатели в виде </a:t>
            </a:r>
            <a:r>
              <a:rPr lang="ru-RU" sz="2100" b="1" dirty="0"/>
              <a:t>существенных требований </a:t>
            </a:r>
            <a:r>
              <a:rPr lang="ru-RU" sz="2100" dirty="0"/>
              <a:t>(</a:t>
            </a:r>
            <a:r>
              <a:rPr lang="ru-RU" sz="2100" dirty="0" err="1"/>
              <a:t>essential</a:t>
            </a:r>
            <a:r>
              <a:rPr lang="ru-RU" sz="2100" dirty="0"/>
              <a:t> </a:t>
            </a:r>
            <a:r>
              <a:rPr lang="ru-RU" sz="2100" dirty="0" err="1"/>
              <a:t>requiments</a:t>
            </a:r>
            <a:r>
              <a:rPr lang="ru-RU" sz="2100" dirty="0"/>
              <a:t>), качественно определяющие необходимый уровень безопасности. </a:t>
            </a:r>
            <a:r>
              <a:rPr lang="ru-RU" sz="2100" dirty="0" smtClean="0"/>
              <a:t>Конкретные численные значения показателей обеспечивающих выполнение существенных требований </a:t>
            </a:r>
            <a:r>
              <a:rPr lang="ru-RU" sz="2100" dirty="0"/>
              <a:t>технического регламента </a:t>
            </a:r>
            <a:r>
              <a:rPr lang="ru-RU" sz="2100" dirty="0" smtClean="0"/>
              <a:t>устанавливаются в взаимосвязанных </a:t>
            </a:r>
            <a:r>
              <a:rPr lang="ru-RU" sz="2100" b="1" dirty="0" smtClean="0"/>
              <a:t>с </a:t>
            </a:r>
            <a:r>
              <a:rPr lang="ru-RU" sz="2100" b="1" dirty="0"/>
              <a:t>техническим регламентом межгосударственных </a:t>
            </a:r>
            <a:r>
              <a:rPr lang="ru-RU" sz="2100" b="1" dirty="0" smtClean="0"/>
              <a:t>стандартах</a:t>
            </a:r>
          </a:p>
          <a:p>
            <a:pPr marL="0" indent="0" algn="just">
              <a:buNone/>
            </a:pPr>
            <a:r>
              <a:rPr lang="ru-RU" sz="2100" dirty="0" smtClean="0"/>
              <a:t>Принцип </a:t>
            </a:r>
            <a:r>
              <a:rPr lang="ru-RU" sz="2100" b="1" dirty="0"/>
              <a:t>«презумпции соответствия»</a:t>
            </a:r>
            <a:r>
              <a:rPr lang="ru-RU" sz="2100" dirty="0"/>
              <a:t>, </a:t>
            </a:r>
            <a:r>
              <a:rPr lang="ru-RU" sz="2100" dirty="0" smtClean="0"/>
              <a:t>заключается </a:t>
            </a:r>
            <a:r>
              <a:rPr lang="ru-RU" sz="2100" dirty="0"/>
              <a:t>в том, что существенные требования технического регламента считаются выполненными, если они </a:t>
            </a:r>
            <a:r>
              <a:rPr lang="ru-RU" sz="2100" b="1" dirty="0"/>
              <a:t>соответствуют конкретным требованиям межгосударственных стандартов</a:t>
            </a:r>
            <a:r>
              <a:rPr lang="ru-RU" sz="2100" dirty="0"/>
              <a:t>, </a:t>
            </a:r>
            <a:r>
              <a:rPr lang="ru-RU" sz="2100" dirty="0" smtClean="0"/>
              <a:t>взаимосвязанных с </a:t>
            </a:r>
            <a:r>
              <a:rPr lang="ru-RU" sz="2100" dirty="0"/>
              <a:t>этим техническим </a:t>
            </a:r>
            <a:r>
              <a:rPr lang="ru-RU" sz="2100" dirty="0" smtClean="0"/>
              <a:t>регламентом </a:t>
            </a:r>
            <a:endParaRPr lang="ru-RU" sz="2100" dirty="0"/>
          </a:p>
          <a:p>
            <a:pPr marL="0" indent="0" algn="just">
              <a:buNone/>
            </a:pPr>
            <a:r>
              <a:rPr lang="ru-RU" sz="2100" dirty="0" smtClean="0"/>
              <a:t>Взаимосвязанными с </a:t>
            </a:r>
            <a:r>
              <a:rPr lang="ru-RU" sz="2100" dirty="0"/>
              <a:t>техническим регламентом документами в области стандартизации считаются межгосударственные стандарты, включенные в перечень документов в области стандартизации, в результате применения которых на </a:t>
            </a:r>
            <a:r>
              <a:rPr lang="ru-RU" sz="2100" b="1" dirty="0"/>
              <a:t>добровольной основе </a:t>
            </a:r>
            <a:r>
              <a:rPr lang="ru-RU" sz="2100" dirty="0"/>
              <a:t>обеспечивается соблюдение требований технического </a:t>
            </a:r>
            <a:r>
              <a:rPr lang="ru-RU" sz="2100" dirty="0" smtClean="0"/>
              <a:t>регламента</a:t>
            </a:r>
            <a:endParaRPr lang="ru-RU" sz="2100" dirty="0"/>
          </a:p>
          <a:p>
            <a:pPr marL="0" indent="0" algn="just">
              <a:buNone/>
            </a:pPr>
            <a:endParaRPr lang="ru-RU" sz="2100" dirty="0">
              <a:latin typeface="TimesNewRomanPSMT"/>
            </a:endParaRPr>
          </a:p>
          <a:p>
            <a:endParaRPr lang="ru-RU" dirty="0"/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503548" y="188640"/>
            <a:ext cx="5220580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Презумпция соответствия </a:t>
            </a:r>
            <a:r>
              <a:rPr lang="ru-RU" sz="2000" b="1" dirty="0" smtClean="0"/>
              <a:t>(ст.4)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33251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одержимое 26"/>
          <p:cNvSpPr>
            <a:spLocks noGrp="1"/>
          </p:cNvSpPr>
          <p:nvPr>
            <p:ph idx="1"/>
          </p:nvPr>
        </p:nvSpPr>
        <p:spPr>
          <a:xfrm>
            <a:off x="251520" y="116632"/>
            <a:ext cx="5377188" cy="72008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Правовая основа разработки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48288" y="908720"/>
            <a:ext cx="5544616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«</a:t>
            </a:r>
            <a:r>
              <a:rPr lang="ru-RU" sz="1600" b="1" dirty="0" smtClean="0">
                <a:solidFill>
                  <a:schemeClr val="tx1"/>
                </a:solidFill>
              </a:rPr>
              <a:t>Соглашение </a:t>
            </a:r>
            <a:r>
              <a:rPr lang="ru-RU" sz="1600" b="1" dirty="0">
                <a:solidFill>
                  <a:schemeClr val="tx1"/>
                </a:solidFill>
              </a:rPr>
              <a:t>о единых принципах и правилах технического регулирования в Республике Беларусь, Республики Казахстан и Российской Федерации</a:t>
            </a:r>
            <a:r>
              <a:rPr lang="ru-RU" sz="1600" dirty="0">
                <a:solidFill>
                  <a:schemeClr val="tx1"/>
                </a:solidFill>
              </a:rPr>
              <a:t>» от 18 ноября 2010 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2384" y="2060848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Предусмотрен единый перечень объектов (продукции), в котором устанавливается  обязательные требования в форме ТР ТС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2384" y="2852936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В государствах членах ТС не допускается установления  обязательных требований в отношении продукции не включенной в единый перечень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696" y="3789040"/>
            <a:ext cx="5544616" cy="12241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Решение Комиссии Таможенного союза от 28 января 2011 г. № 526 «О Едином перечне продукции, в отношении которой устанавливаются обязательные требования в рамках Таможенного союза»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5157192"/>
            <a:ext cx="5832648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В единый перечень включен 61 объект технического регулирования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5661248"/>
            <a:ext cx="5832648" cy="4320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№ 25 –автомобильные дороги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704272" y="2564904"/>
            <a:ext cx="12961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352344" y="2420888"/>
            <a:ext cx="36004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352344" y="3212976"/>
            <a:ext cx="36004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907704" y="5445224"/>
            <a:ext cx="86409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39752" y="5373216"/>
            <a:ext cx="36004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339752" y="5877272"/>
            <a:ext cx="36004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03548" y="1124744"/>
            <a:ext cx="822960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Применение </a:t>
            </a:r>
            <a:r>
              <a:rPr lang="ru-RU" sz="1800" dirty="0"/>
              <a:t>на добровольной основе межгосударственных стандартов является </a:t>
            </a:r>
            <a:r>
              <a:rPr lang="ru-RU" sz="1800" b="1" dirty="0"/>
              <a:t>достаточным условием соблюдения </a:t>
            </a:r>
            <a:r>
              <a:rPr lang="ru-RU" sz="1800" dirty="0"/>
              <a:t>требований технического </a:t>
            </a:r>
            <a:r>
              <a:rPr lang="ru-RU" sz="1800" dirty="0" smtClean="0"/>
              <a:t>регламента</a:t>
            </a:r>
          </a:p>
          <a:p>
            <a:pPr marL="0" indent="0" algn="just">
              <a:buNone/>
            </a:pPr>
            <a:r>
              <a:rPr lang="ru-RU" sz="1800" i="1" dirty="0" smtClean="0"/>
              <a:t>Пример:</a:t>
            </a:r>
            <a:r>
              <a:rPr lang="ru-RU" sz="1800" dirty="0" smtClean="0"/>
              <a:t> </a:t>
            </a:r>
            <a:r>
              <a:rPr lang="ru-RU" sz="1800" dirty="0"/>
              <a:t>Горизонтальная освещенность при искусственном освещении покрытия проезжей </a:t>
            </a:r>
            <a:r>
              <a:rPr lang="ru-RU" sz="1800" dirty="0" smtClean="0"/>
              <a:t>части автомобильных </a:t>
            </a:r>
            <a:r>
              <a:rPr lang="ru-RU" sz="1800" dirty="0"/>
              <a:t>дорог различных классов и категорий должна обеспечивать безопасные </a:t>
            </a:r>
            <a:r>
              <a:rPr lang="ru-RU" sz="1800" dirty="0" smtClean="0"/>
              <a:t>условия движения </a:t>
            </a:r>
            <a:r>
              <a:rPr lang="ru-RU" sz="1800" dirty="0"/>
              <a:t>с разрешенной правилами дорожного движения </a:t>
            </a:r>
            <a:r>
              <a:rPr lang="ru-RU" sz="1800" dirty="0" smtClean="0"/>
              <a:t>скоростью</a:t>
            </a:r>
          </a:p>
          <a:p>
            <a:pPr marL="0" indent="0" algn="just">
              <a:buNone/>
            </a:pPr>
            <a:r>
              <a:rPr lang="ru-RU" sz="1800" dirty="0" smtClean="0"/>
              <a:t>ГОСТ 33176 «Дороги автомобильные общего пользования. Горизонтальная освещенность от искусственного освещения. Технические требования»:</a:t>
            </a:r>
          </a:p>
          <a:p>
            <a:pPr marL="0" indent="0" algn="just">
              <a:buNone/>
            </a:pPr>
            <a:endParaRPr lang="ru-RU" sz="3000" dirty="0"/>
          </a:p>
          <a:p>
            <a:pPr marL="0" indent="0" algn="just">
              <a:buNone/>
            </a:pPr>
            <a:endParaRPr lang="ru-RU" b="1" dirty="0"/>
          </a:p>
        </p:txBody>
      </p:sp>
      <p:sp>
        <p:nvSpPr>
          <p:cNvPr id="5" name="Содержимое 26"/>
          <p:cNvSpPr txBox="1">
            <a:spLocks/>
          </p:cNvSpPr>
          <p:nvPr/>
        </p:nvSpPr>
        <p:spPr>
          <a:xfrm>
            <a:off x="503548" y="188640"/>
            <a:ext cx="5292588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Презумпция соответствия</a:t>
            </a:r>
            <a:endParaRPr lang="ru-RU" b="1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83507"/>
              </p:ext>
            </p:extLst>
          </p:nvPr>
        </p:nvGraphicFramePr>
        <p:xfrm>
          <a:off x="899592" y="3504057"/>
          <a:ext cx="7560839" cy="2733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8867"/>
                <a:gridCol w="1087657"/>
                <a:gridCol w="875866"/>
                <a:gridCol w="908448"/>
                <a:gridCol w="940257"/>
                <a:gridCol w="873537"/>
                <a:gridCol w="872762"/>
                <a:gridCol w="953445"/>
              </a:tblGrid>
              <a:tr h="6226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 освещения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дорог*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, </a:t>
                      </a:r>
                      <a:r>
                        <a:rPr lang="ru-RU" sz="1200" dirty="0">
                          <a:effectLst/>
                        </a:rPr>
                        <a:t>кд/м2,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 менее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Uo,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менее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Ul,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менее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, </a:t>
                      </a:r>
                      <a:r>
                        <a:rPr lang="ru-RU" sz="1200" dirty="0" err="1">
                          <a:effectLst/>
                        </a:rPr>
                        <a:t>лк</a:t>
                      </a:r>
                      <a:r>
                        <a:rPr lang="ru-RU" sz="1200" dirty="0">
                          <a:effectLst/>
                        </a:rPr>
                        <a:t>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 менее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Uh</a:t>
                      </a:r>
                      <a:r>
                        <a:rPr lang="ru-RU" sz="1200" dirty="0">
                          <a:effectLst/>
                        </a:rPr>
                        <a:t>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 менее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TI, %,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более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SR,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менее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1,60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0,50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0,80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0,50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516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739674"/>
              </p:ext>
            </p:extLst>
          </p:nvPr>
        </p:nvGraphicFramePr>
        <p:xfrm>
          <a:off x="1979712" y="3569965"/>
          <a:ext cx="16192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Уравнение" r:id="rId3" imgW="164885" imgH="215619" progId="Equation.3">
                  <p:embed/>
                </p:oleObj>
              </mc:Choice>
              <mc:Fallback>
                <p:oleObj name="Уравнение" r:id="rId3" imgW="164885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569965"/>
                        <a:ext cx="16192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112099"/>
              </p:ext>
            </p:extLst>
          </p:nvPr>
        </p:nvGraphicFramePr>
        <p:xfrm>
          <a:off x="4860032" y="3550915"/>
          <a:ext cx="1905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Уравнение" r:id="rId5" imgW="215619" imgH="266353" progId="Equation.3">
                  <p:embed/>
                </p:oleObj>
              </mc:Choice>
              <mc:Fallback>
                <p:oleObj name="Уравнение" r:id="rId5" imgW="215619" imgH="266353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550915"/>
                        <a:ext cx="190500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69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539552" y="188640"/>
            <a:ext cx="5184576" cy="72008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Формы оценки соответствия технического регламента  Таможенного союза «Безопасность автомобильных дорог» (ст. 5)</a:t>
            </a:r>
            <a:endParaRPr lang="ru-RU" b="1" dirty="0"/>
          </a:p>
        </p:txBody>
      </p:sp>
      <p:pic>
        <p:nvPicPr>
          <p:cNvPr id="13" name="Объект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992887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700" dirty="0"/>
              <a:t>Порядок подтверждения соответствия осуществляется в соответствии </a:t>
            </a:r>
            <a:r>
              <a:rPr lang="ru-RU" sz="2700" b="1" dirty="0"/>
              <a:t>с унифицированными процедурами</a:t>
            </a:r>
            <a:r>
              <a:rPr lang="ru-RU" sz="2700" dirty="0"/>
              <a:t>, утвержденными Комиссией Таможенного союза, которые установлены Положением о порядке применения типовых схем оценки (подтверждения) соответствия требованиям технических регламентов Таможенного союза, утвержденном Решением Комиссии Таможенного союза от 7 апреля 2011 года № 621.</a:t>
            </a:r>
          </a:p>
          <a:p>
            <a:pPr marL="0" indent="0" algn="just">
              <a:buNone/>
            </a:pPr>
            <a:r>
              <a:rPr lang="ru-RU" sz="2700" dirty="0"/>
              <a:t>Документами, подтверждающими соответствие дорожно-строительных материалов и изделий требованиям технического регламента, являются </a:t>
            </a:r>
            <a:r>
              <a:rPr lang="ru-RU" sz="2700" b="1" dirty="0"/>
              <a:t>декларация о соответствии или сертификат соответствия</a:t>
            </a:r>
          </a:p>
          <a:p>
            <a:pPr marL="0" indent="0" algn="just">
              <a:buNone/>
            </a:pPr>
            <a:r>
              <a:rPr lang="ru-RU" sz="2700" b="1" dirty="0"/>
              <a:t>Перед выпуском в обращение </a:t>
            </a:r>
            <a:r>
              <a:rPr lang="ru-RU" sz="2700" dirty="0"/>
              <a:t>на рынок дорожно-строительные материалы и изделия </a:t>
            </a:r>
            <a:r>
              <a:rPr lang="ru-RU" sz="2700" b="1" dirty="0"/>
              <a:t>должны пройти подтверждение соответствия </a:t>
            </a:r>
            <a:r>
              <a:rPr lang="ru-RU" sz="2700" dirty="0"/>
              <a:t>требованиям безопасности, установленным в техническом регламенте</a:t>
            </a:r>
          </a:p>
          <a:p>
            <a:pPr marL="0" indent="0" algn="just">
              <a:buNone/>
            </a:pPr>
            <a:r>
              <a:rPr lang="ru-RU" sz="2700" dirty="0"/>
              <a:t>В соответствии с пунктом 24.5 статьи 5 технического регламента, декларация о соответствии и сертификат соответствия </a:t>
            </a:r>
            <a:r>
              <a:rPr lang="ru-RU" sz="2700" b="1" dirty="0"/>
              <a:t>имеют одинаковую юридическую силу </a:t>
            </a:r>
            <a:r>
              <a:rPr lang="ru-RU" sz="2700" dirty="0"/>
              <a:t>на территории Таможенного союза</a:t>
            </a:r>
          </a:p>
          <a:p>
            <a:pPr marL="0" indent="0" algn="just">
              <a:buNone/>
            </a:pPr>
            <a:r>
              <a:rPr lang="ru-RU" sz="2700" dirty="0"/>
              <a:t>Формы сертификата соответствия и декларации о соответствии утверждены Решением Комиссии Таможенного союза от 9 декабря 2011 г №896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395536" y="188640"/>
            <a:ext cx="5256584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Подтверждение соответствия требованиям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436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 txBox="1">
            <a:spLocks/>
          </p:cNvSpPr>
          <p:nvPr/>
        </p:nvSpPr>
        <p:spPr>
          <a:xfrm>
            <a:off x="467544" y="116632"/>
            <a:ext cx="5184576" cy="72008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Подтверждение соответствия требованиям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1412776"/>
            <a:ext cx="29523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Продукция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051556"/>
            <a:ext cx="29523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атериалы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2051556"/>
            <a:ext cx="29523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Изделия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2771636"/>
            <a:ext cx="33843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Декларирование соответствия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2771636"/>
            <a:ext cx="29523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Сертификация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5" idx="2"/>
            <a:endCxn id="8" idx="0"/>
          </p:cNvCxnSpPr>
          <p:nvPr/>
        </p:nvCxnSpPr>
        <p:spPr>
          <a:xfrm flipH="1">
            <a:off x="2015716" y="1782108"/>
            <a:ext cx="2448272" cy="269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  <a:endCxn id="9" idx="0"/>
          </p:cNvCxnSpPr>
          <p:nvPr/>
        </p:nvCxnSpPr>
        <p:spPr>
          <a:xfrm>
            <a:off x="4463988" y="1782108"/>
            <a:ext cx="2520280" cy="269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8" idx="2"/>
          </p:cNvCxnSpPr>
          <p:nvPr/>
        </p:nvCxnSpPr>
        <p:spPr>
          <a:xfrm>
            <a:off x="2015716" y="2420888"/>
            <a:ext cx="0" cy="35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" idx="2"/>
          </p:cNvCxnSpPr>
          <p:nvPr/>
        </p:nvCxnSpPr>
        <p:spPr>
          <a:xfrm>
            <a:off x="6984268" y="2420888"/>
            <a:ext cx="0" cy="35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2"/>
          </p:cNvCxnSpPr>
          <p:nvPr/>
        </p:nvCxnSpPr>
        <p:spPr>
          <a:xfrm>
            <a:off x="2015716" y="2420888"/>
            <a:ext cx="4968552" cy="350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67544" y="3505958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Заявитель вправе сам выбрать наиболее подходящий и удобный механизм подтверждения соответствия.</a:t>
            </a:r>
          </a:p>
          <a:p>
            <a:pPr algn="just"/>
            <a:r>
              <a:rPr lang="ru-RU" dirty="0"/>
              <a:t>Техническим регламентом </a:t>
            </a:r>
            <a:r>
              <a:rPr lang="ru-RU" b="1" dirty="0"/>
              <a:t>допускается</a:t>
            </a:r>
            <a:r>
              <a:rPr lang="ru-RU" dirty="0"/>
              <a:t> заменить декларирование соответствия дорожно-строительных материалов, на сертификацию по схемам, эквивалентным схемам декларирования соответствия, предусмотренным техническим регламентом, в том числе при отсутствии или недостаточности у заявителя собственных доказательств подтверждения соответствия требованиям технического регламента</a:t>
            </a:r>
          </a:p>
        </p:txBody>
      </p:sp>
    </p:spTree>
    <p:extLst>
      <p:ext uri="{BB962C8B-B14F-4D97-AF65-F5344CB8AC3E}">
        <p14:creationId xmlns:p14="http://schemas.microsoft.com/office/powerpoint/2010/main" val="398135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400600" cy="50405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Техническая документация для подтверждения соответствия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756" y="980728"/>
            <a:ext cx="8363272" cy="541588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/>
              <a:t>При </a:t>
            </a:r>
            <a:r>
              <a:rPr lang="ru-RU" dirty="0"/>
              <a:t>проведении </a:t>
            </a:r>
            <a:r>
              <a:rPr lang="ru-RU" b="1" dirty="0"/>
              <a:t>подтверждения соответствия </a:t>
            </a:r>
            <a:r>
              <a:rPr lang="ru-RU" dirty="0"/>
              <a:t>дорожно-строительных материалов </a:t>
            </a:r>
            <a:r>
              <a:rPr lang="ru-RU" dirty="0" smtClean="0"/>
              <a:t>и изделий </a:t>
            </a:r>
            <a:r>
              <a:rPr lang="ru-RU" dirty="0"/>
              <a:t>заявитель формирует комплект </a:t>
            </a:r>
            <a:r>
              <a:rPr lang="ru-RU" dirty="0" smtClean="0"/>
              <a:t>документов:</a:t>
            </a:r>
          </a:p>
          <a:p>
            <a:pPr lvl="1" algn="just"/>
            <a:r>
              <a:rPr lang="ru-RU" dirty="0" smtClean="0"/>
              <a:t>стандарт </a:t>
            </a:r>
            <a:r>
              <a:rPr lang="ru-RU" dirty="0"/>
              <a:t>организации (при наличии);</a:t>
            </a:r>
          </a:p>
          <a:p>
            <a:pPr lvl="1" algn="just"/>
            <a:r>
              <a:rPr lang="ru-RU" dirty="0" smtClean="0"/>
              <a:t>сертификат </a:t>
            </a:r>
            <a:r>
              <a:rPr lang="ru-RU" dirty="0"/>
              <a:t>на систему менеджмента изготовителя (при наличии);</a:t>
            </a:r>
          </a:p>
          <a:p>
            <a:pPr lvl="1" algn="just"/>
            <a:r>
              <a:rPr lang="ru-RU" dirty="0" smtClean="0"/>
              <a:t>протоколы </a:t>
            </a:r>
            <a:r>
              <a:rPr lang="ru-RU" dirty="0"/>
              <a:t>испытаний дорожно-строительных материалов и изделий, </a:t>
            </a:r>
            <a:r>
              <a:rPr lang="ru-RU" dirty="0" smtClean="0"/>
              <a:t>проведенных заявителем и </a:t>
            </a:r>
            <a:r>
              <a:rPr lang="ru-RU" dirty="0"/>
              <a:t>(или</a:t>
            </a:r>
            <a:r>
              <a:rPr lang="ru-RU" dirty="0" smtClean="0"/>
              <a:t>) испытательными </a:t>
            </a:r>
            <a:r>
              <a:rPr lang="ru-RU" dirty="0"/>
              <a:t>лабораториями (центрами) (при наличии</a:t>
            </a:r>
            <a:r>
              <a:rPr lang="ru-RU" dirty="0" smtClean="0"/>
              <a:t>);</a:t>
            </a:r>
          </a:p>
          <a:p>
            <a:pPr lvl="1" algn="just"/>
            <a:r>
              <a:rPr lang="ru-RU" dirty="0" smtClean="0"/>
              <a:t>сертификаты </a:t>
            </a:r>
            <a:r>
              <a:rPr lang="ru-RU" dirty="0"/>
              <a:t>соответствия на материалы и комплектующие изделия или протоколы </a:t>
            </a:r>
            <a:r>
              <a:rPr lang="ru-RU" dirty="0" smtClean="0"/>
              <a:t>их испытаний </a:t>
            </a:r>
            <a:r>
              <a:rPr lang="ru-RU" dirty="0"/>
              <a:t>(при наличии);</a:t>
            </a:r>
          </a:p>
          <a:p>
            <a:pPr lvl="1" algn="just"/>
            <a:r>
              <a:rPr lang="ru-RU" dirty="0" smtClean="0"/>
              <a:t>сертификаты </a:t>
            </a:r>
            <a:r>
              <a:rPr lang="ru-RU" dirty="0"/>
              <a:t>соответствия на данные дорожно-строительные материалы и изделия</a:t>
            </a:r>
            <a:r>
              <a:rPr lang="ru-RU" dirty="0" smtClean="0"/>
              <a:t>, полученные </a:t>
            </a:r>
            <a:r>
              <a:rPr lang="ru-RU" dirty="0"/>
              <a:t>от зарубежных органов по сертификации (при наличии);</a:t>
            </a:r>
          </a:p>
          <a:p>
            <a:pPr lvl="1" algn="just"/>
            <a:r>
              <a:rPr lang="ru-RU" dirty="0" smtClean="0"/>
              <a:t>другие </a:t>
            </a:r>
            <a:r>
              <a:rPr lang="ru-RU" dirty="0"/>
              <a:t>документы, прямо или косвенно подтверждающие соответствие </a:t>
            </a:r>
            <a:r>
              <a:rPr lang="ru-RU" dirty="0" smtClean="0"/>
              <a:t>дорожно-строительных </a:t>
            </a:r>
            <a:r>
              <a:rPr lang="ru-RU" dirty="0"/>
              <a:t>материалов и изделий требованиям безопасности </a:t>
            </a:r>
            <a:r>
              <a:rPr lang="ru-RU" dirty="0" smtClean="0"/>
              <a:t>технического регламента </a:t>
            </a:r>
            <a:r>
              <a:rPr lang="ru-RU" dirty="0"/>
              <a:t>(при наличии</a:t>
            </a:r>
            <a:r>
              <a:rPr lang="ru-RU" dirty="0" smtClean="0"/>
              <a:t>);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качестве доказательственных материалов, являющихся основанием для </a:t>
            </a:r>
            <a:r>
              <a:rPr lang="ru-RU" dirty="0" smtClean="0"/>
              <a:t>принятия декларации </a:t>
            </a:r>
            <a:r>
              <a:rPr lang="ru-RU" dirty="0"/>
              <a:t>о </a:t>
            </a:r>
            <a:r>
              <a:rPr lang="ru-RU" dirty="0" smtClean="0"/>
              <a:t>соответствии могут рассматриваться:</a:t>
            </a:r>
          </a:p>
          <a:p>
            <a:pPr lvl="1" algn="just"/>
            <a:r>
              <a:rPr lang="ru-RU" dirty="0"/>
              <a:t>1) </a:t>
            </a:r>
            <a:r>
              <a:rPr lang="ru-RU" b="1" dirty="0" smtClean="0"/>
              <a:t>протоколы </a:t>
            </a:r>
            <a:r>
              <a:rPr lang="ru-RU" b="1" dirty="0"/>
              <a:t>испытаний</a:t>
            </a:r>
            <a:r>
              <a:rPr lang="ru-RU" dirty="0" smtClean="0"/>
              <a:t>: наличие </a:t>
            </a:r>
            <a:r>
              <a:rPr lang="ru-RU" dirty="0"/>
              <a:t>в протоколах испытаний значений показателей, подтверждающих </a:t>
            </a:r>
            <a:r>
              <a:rPr lang="ru-RU" dirty="0" smtClean="0"/>
              <a:t>соответствие всем </a:t>
            </a:r>
            <a:r>
              <a:rPr lang="ru-RU" dirty="0"/>
              <a:t>требованиям, установленным в настоящем техническом регламенте, распространяющимся </a:t>
            </a:r>
            <a:r>
              <a:rPr lang="ru-RU" dirty="0" smtClean="0"/>
              <a:t>на конкретную </a:t>
            </a:r>
            <a:r>
              <a:rPr lang="ru-RU" dirty="0"/>
              <a:t>заявленную </a:t>
            </a:r>
            <a:r>
              <a:rPr lang="ru-RU" dirty="0" smtClean="0"/>
              <a:t>продукцию (распространение </a:t>
            </a:r>
            <a:r>
              <a:rPr lang="ru-RU" dirty="0"/>
              <a:t>протоколов испытаний на заявленные дорожно-строительные </a:t>
            </a:r>
            <a:r>
              <a:rPr lang="ru-RU" dirty="0" smtClean="0"/>
              <a:t>материалы);</a:t>
            </a:r>
            <a:endParaRPr lang="ru-RU" dirty="0"/>
          </a:p>
          <a:p>
            <a:pPr lvl="1" algn="just"/>
            <a:r>
              <a:rPr lang="ru-RU" dirty="0"/>
              <a:t>2) </a:t>
            </a:r>
            <a:r>
              <a:rPr lang="ru-RU" b="1" dirty="0"/>
              <a:t>сертификаты на систему менеджмента качества производства </a:t>
            </a:r>
            <a:r>
              <a:rPr lang="ru-RU" dirty="0"/>
              <a:t>- если </a:t>
            </a:r>
            <a:r>
              <a:rPr lang="ru-RU" dirty="0" smtClean="0"/>
              <a:t>они распространяются </a:t>
            </a:r>
            <a:r>
              <a:rPr lang="ru-RU" dirty="0"/>
              <a:t>на изготовление заявленных дорожно-строительных материалов;</a:t>
            </a:r>
          </a:p>
          <a:p>
            <a:pPr lvl="1" algn="just"/>
            <a:r>
              <a:rPr lang="ru-RU" dirty="0"/>
              <a:t>3) </a:t>
            </a:r>
            <a:r>
              <a:rPr lang="ru-RU" b="1" dirty="0"/>
              <a:t>иные документы</a:t>
            </a:r>
            <a:r>
              <a:rPr lang="ru-RU" dirty="0"/>
              <a:t>, прямо или косвенно подтверждающие соответствие </a:t>
            </a:r>
            <a:r>
              <a:rPr lang="ru-RU" dirty="0" smtClean="0"/>
              <a:t>дорожно-строительных </a:t>
            </a:r>
            <a:r>
              <a:rPr lang="ru-RU" dirty="0"/>
              <a:t>материалов установленным требованиям, сертификаты соответствия на </a:t>
            </a:r>
            <a:r>
              <a:rPr lang="ru-RU" dirty="0" smtClean="0"/>
              <a:t>заявленные дорожно-строительные </a:t>
            </a:r>
            <a:r>
              <a:rPr lang="ru-RU" dirty="0"/>
              <a:t>материалы, выданные при добровольной сертификации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373775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400600" cy="6366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Схемы декларирования соответствия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93096"/>
            <a:ext cx="8363272" cy="2031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Испытания дорожно-строительных материалов (схемы 3д, 4д) проводятся </a:t>
            </a:r>
            <a:r>
              <a:rPr lang="ru-RU" dirty="0" smtClean="0"/>
              <a:t>аккредитованной</a:t>
            </a:r>
            <a:r>
              <a:rPr lang="en-US" dirty="0" smtClean="0"/>
              <a:t> </a:t>
            </a:r>
            <a:r>
              <a:rPr lang="ru-RU" dirty="0" smtClean="0"/>
              <a:t>испытательной </a:t>
            </a:r>
            <a:r>
              <a:rPr lang="ru-RU" dirty="0"/>
              <a:t>лабораторией, включенной в Единый реестр органов по сертификации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испытательных </a:t>
            </a:r>
            <a:r>
              <a:rPr lang="ru-RU" dirty="0"/>
              <a:t>лабораторий (центров) Таможенного союза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39317" y="1484784"/>
            <a:ext cx="33843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Декларирование соответствия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204864"/>
            <a:ext cx="33843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Собственными силами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2213659"/>
            <a:ext cx="338437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 привлечением аккредитованных ИЛ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>
            <a:stCxn id="4" idx="2"/>
            <a:endCxn id="5" idx="0"/>
          </p:cNvCxnSpPr>
          <p:nvPr/>
        </p:nvCxnSpPr>
        <p:spPr>
          <a:xfrm flipH="1">
            <a:off x="2591780" y="1854116"/>
            <a:ext cx="2039725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  <a:endCxn id="6" idx="0"/>
          </p:cNvCxnSpPr>
          <p:nvPr/>
        </p:nvCxnSpPr>
        <p:spPr>
          <a:xfrm>
            <a:off x="4631505" y="1854116"/>
            <a:ext cx="1848707" cy="3595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5536" y="3435182"/>
            <a:ext cx="26642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Серийный выпуск</a:t>
            </a:r>
          </a:p>
          <a:p>
            <a:pPr algn="ctr"/>
            <a:r>
              <a:rPr lang="ru-RU" dirty="0" smtClean="0"/>
              <a:t>(схема 1д)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3434493"/>
            <a:ext cx="26642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Серийный выпуск</a:t>
            </a:r>
          </a:p>
          <a:p>
            <a:pPr algn="ctr"/>
            <a:r>
              <a:rPr lang="ru-RU" dirty="0" smtClean="0"/>
              <a:t>(схема 3д)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56176" y="3435182"/>
            <a:ext cx="26642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Партия продукции</a:t>
            </a:r>
          </a:p>
          <a:p>
            <a:pPr algn="ctr"/>
            <a:r>
              <a:rPr lang="ru-RU" dirty="0" smtClean="0"/>
              <a:t>(схема 4д)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>
            <a:stCxn id="6" idx="2"/>
            <a:endCxn id="12" idx="0"/>
          </p:cNvCxnSpPr>
          <p:nvPr/>
        </p:nvCxnSpPr>
        <p:spPr>
          <a:xfrm flipH="1">
            <a:off x="4608004" y="2859990"/>
            <a:ext cx="1872208" cy="574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  <a:endCxn id="13" idx="0"/>
          </p:cNvCxnSpPr>
          <p:nvPr/>
        </p:nvCxnSpPr>
        <p:spPr>
          <a:xfrm>
            <a:off x="6480212" y="2859990"/>
            <a:ext cx="1008112" cy="575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  <a:endCxn id="11" idx="0"/>
          </p:cNvCxnSpPr>
          <p:nvPr/>
        </p:nvCxnSpPr>
        <p:spPr>
          <a:xfrm flipH="1">
            <a:off x="1727684" y="2574196"/>
            <a:ext cx="864096" cy="860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01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400600" cy="50405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Порядок проведения декларирования соответствия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756" y="5805264"/>
            <a:ext cx="8363272" cy="519336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Заявитель обязан хранить декларацию о соответствии и доказательственные материалы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течение </a:t>
            </a:r>
            <a:r>
              <a:rPr lang="ru-RU" dirty="0"/>
              <a:t>десяти лет с момента окончания срока действия декларации о </a:t>
            </a:r>
            <a:r>
              <a:rPr lang="ru-RU" dirty="0" smtClean="0"/>
              <a:t>соответствии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5" y="1115452"/>
            <a:ext cx="345638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Декларирование соответствия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58" y="1790973"/>
            <a:ext cx="446449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и анализ технической документации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3645024"/>
            <a:ext cx="5472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Проведение испытаний образцов продукции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07704" y="2707179"/>
            <a:ext cx="547260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Осуществление производственного контроля</a:t>
            </a:r>
          </a:p>
          <a:p>
            <a:pPr algn="ctr"/>
            <a:r>
              <a:rPr lang="ru-RU" dirty="0" smtClean="0"/>
              <a:t>(только для схем 1д, 3д)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4293096"/>
            <a:ext cx="547260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Принятие и регистрация органом по сертификации декларации о соответствии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499992" y="1484784"/>
            <a:ext cx="288032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08376" y="2419147"/>
            <a:ext cx="288032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491608" y="3358287"/>
            <a:ext cx="288032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491608" y="4005064"/>
            <a:ext cx="288032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916088" y="5229200"/>
            <a:ext cx="5472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Нанесение единого знака обращения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499992" y="4941168"/>
            <a:ext cx="288032" cy="2880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6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340342" cy="6366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Схемы сертификации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363272" cy="390371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Заявитель </a:t>
            </a:r>
            <a:r>
              <a:rPr lang="ru-RU" dirty="0"/>
              <a:t>может обратиться с заявкой на сертификацию в любой орган </a:t>
            </a:r>
            <a:r>
              <a:rPr lang="ru-RU" dirty="0" smtClean="0"/>
              <a:t>по сертификации</a:t>
            </a:r>
            <a:endParaRPr lang="ru-RU" dirty="0"/>
          </a:p>
          <a:p>
            <a:pPr algn="just"/>
            <a:r>
              <a:rPr lang="ru-RU" dirty="0"/>
              <a:t>Заявка на проведение сертификации оформляется заявителем и должна содержать:</a:t>
            </a:r>
          </a:p>
          <a:p>
            <a:pPr lvl="1" algn="just"/>
            <a:r>
              <a:rPr lang="ru-RU" dirty="0" smtClean="0"/>
              <a:t>наименование </a:t>
            </a:r>
            <a:r>
              <a:rPr lang="ru-RU" dirty="0"/>
              <a:t>и местонахождение </a:t>
            </a:r>
            <a:r>
              <a:rPr lang="ru-RU" dirty="0" smtClean="0"/>
              <a:t>заявителя</a:t>
            </a:r>
            <a:endParaRPr lang="ru-RU" dirty="0"/>
          </a:p>
          <a:p>
            <a:pPr lvl="1" algn="just"/>
            <a:r>
              <a:rPr lang="ru-RU" dirty="0" smtClean="0"/>
              <a:t>наименование </a:t>
            </a:r>
            <a:r>
              <a:rPr lang="ru-RU" dirty="0"/>
              <a:t>и местонахождение </a:t>
            </a:r>
            <a:r>
              <a:rPr lang="ru-RU" dirty="0" smtClean="0"/>
              <a:t>изготовителя</a:t>
            </a:r>
            <a:endParaRPr lang="ru-RU" dirty="0"/>
          </a:p>
          <a:p>
            <a:pPr lvl="1" algn="just"/>
            <a:r>
              <a:rPr lang="ru-RU" dirty="0" smtClean="0"/>
              <a:t>сведения </a:t>
            </a:r>
            <a:r>
              <a:rPr lang="ru-RU" dirty="0"/>
              <a:t>об изделиях (их составе) и их идентифицирующие признаки (наименование, </a:t>
            </a:r>
            <a:r>
              <a:rPr lang="ru-RU" dirty="0" smtClean="0"/>
              <a:t>код по </a:t>
            </a:r>
            <a:r>
              <a:rPr lang="ru-RU" dirty="0"/>
              <a:t>классификатору внешнеэкономической деятельности Таможенного союза, документ, </a:t>
            </a:r>
            <a:r>
              <a:rPr lang="ru-RU" dirty="0" smtClean="0"/>
              <a:t>по которому </a:t>
            </a:r>
            <a:r>
              <a:rPr lang="ru-RU" dirty="0"/>
              <a:t>изготовлено изделие (межгосударственный или национальный стандарт, </a:t>
            </a:r>
            <a:r>
              <a:rPr lang="ru-RU" dirty="0" smtClean="0"/>
              <a:t>стандарт организации </a:t>
            </a:r>
            <a:r>
              <a:rPr lang="ru-RU" dirty="0"/>
              <a:t>и т.п.), форма выпуска - серийное производство или партия, реквизиты </a:t>
            </a:r>
            <a:r>
              <a:rPr lang="ru-RU" dirty="0" smtClean="0"/>
              <a:t>договора (</a:t>
            </a:r>
            <a:r>
              <a:rPr lang="ru-RU" dirty="0"/>
              <a:t>контракта) и т.п</a:t>
            </a:r>
            <a:r>
              <a:rPr lang="ru-RU" dirty="0" smtClean="0"/>
              <a:t>.)</a:t>
            </a:r>
            <a:endParaRPr lang="ru-RU" dirty="0"/>
          </a:p>
          <a:p>
            <a:pPr lvl="1" algn="just"/>
            <a:r>
              <a:rPr lang="ru-RU" dirty="0" smtClean="0"/>
              <a:t>схему сертификации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39317" y="1196752"/>
            <a:ext cx="33843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Сертификация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916832"/>
            <a:ext cx="338437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Серийный выпуск </a:t>
            </a:r>
            <a:r>
              <a:rPr lang="ru-RU" sz="1600" dirty="0" smtClean="0"/>
              <a:t>(схема 1с)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1886054"/>
            <a:ext cx="338437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Партия продукции </a:t>
            </a:r>
            <a:r>
              <a:rPr lang="ru-RU" sz="1600" dirty="0" smtClean="0"/>
              <a:t>(схема 3с)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>
            <a:stCxn id="4" idx="2"/>
            <a:endCxn id="12" idx="0"/>
          </p:cNvCxnSpPr>
          <p:nvPr/>
        </p:nvCxnSpPr>
        <p:spPr>
          <a:xfrm flipH="1">
            <a:off x="2159732" y="1566084"/>
            <a:ext cx="2471773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13" idx="0"/>
          </p:cNvCxnSpPr>
          <p:nvPr/>
        </p:nvCxnSpPr>
        <p:spPr>
          <a:xfrm>
            <a:off x="4631505" y="1566084"/>
            <a:ext cx="2208747" cy="319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26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184576" cy="5040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Порядок проведения сертификации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651" y="5301208"/>
            <a:ext cx="8363272" cy="108012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/>
              <a:t>Сведения </a:t>
            </a:r>
            <a:r>
              <a:rPr lang="ru-RU" dirty="0"/>
              <a:t>о выданном сертификате соответствия орган по сертификации передает </a:t>
            </a:r>
            <a:r>
              <a:rPr lang="ru-RU" dirty="0" smtClean="0"/>
              <a:t>в Единый </a:t>
            </a:r>
            <a:r>
              <a:rPr lang="ru-RU" dirty="0"/>
              <a:t>реестр выданных </a:t>
            </a:r>
            <a:r>
              <a:rPr lang="ru-RU" dirty="0" smtClean="0"/>
              <a:t>сертификатов соответствия </a:t>
            </a:r>
            <a:r>
              <a:rPr lang="ru-RU" dirty="0"/>
              <a:t>и зарегистрированных деклараций </a:t>
            </a:r>
            <a:r>
              <a:rPr lang="ru-RU" dirty="0" smtClean="0"/>
              <a:t>о соответствии</a:t>
            </a:r>
            <a:r>
              <a:rPr lang="ru-RU" dirty="0"/>
              <a:t>, оформленных по единой </a:t>
            </a:r>
            <a:r>
              <a:rPr lang="ru-RU" dirty="0" smtClean="0"/>
              <a:t>форме</a:t>
            </a:r>
            <a:endParaRPr lang="ru-RU" dirty="0"/>
          </a:p>
          <a:p>
            <a:pPr algn="just"/>
            <a:r>
              <a:rPr lang="ru-RU" dirty="0"/>
              <a:t>Срок действия сертификата соответствия устанавливается для выпускаемых </a:t>
            </a:r>
            <a:r>
              <a:rPr lang="ru-RU" dirty="0" smtClean="0"/>
              <a:t>изделий серийного </a:t>
            </a:r>
            <a:r>
              <a:rPr lang="ru-RU" dirty="0"/>
              <a:t>производства – не более пяти лет, для выпущенной партии срок не устанавливается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39552" y="863998"/>
            <a:ext cx="8208912" cy="3645122"/>
            <a:chOff x="539552" y="1556792"/>
            <a:chExt cx="8208912" cy="364512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39552" y="1556792"/>
              <a:ext cx="8208912" cy="5232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Подача </a:t>
              </a:r>
              <a:r>
                <a:rPr lang="ru-RU" sz="1400" dirty="0"/>
                <a:t>заявителем в орган по сертификации продукции заявки на проведение</a:t>
              </a:r>
            </a:p>
            <a:p>
              <a:pPr algn="ctr"/>
              <a:r>
                <a:rPr lang="ru-RU" sz="1400" dirty="0"/>
                <a:t>сертификации с прилагаемой технической документацией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39552" y="2753642"/>
              <a:ext cx="8208912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Отбор </a:t>
              </a:r>
              <a:r>
                <a:rPr lang="ru-RU" sz="1400" dirty="0"/>
                <a:t>органом по сертификации продукции образцов для проведения испытаний</a:t>
              </a:r>
              <a:endParaRPr lang="ru-RU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39552" y="2249586"/>
              <a:ext cx="8208912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Рассмотрение </a:t>
              </a:r>
              <a:r>
                <a:rPr lang="ru-RU" sz="1400" dirty="0"/>
                <a:t>заявки и принятие по ней решения органом по сертификации продукции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9552" y="3257698"/>
              <a:ext cx="8208912" cy="5232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Проведение </a:t>
              </a:r>
              <a:r>
                <a:rPr lang="ru-RU" sz="1400" dirty="0"/>
                <a:t>испытаний образцов продукции аккредитованной испытательной</a:t>
              </a:r>
            </a:p>
            <a:p>
              <a:pPr algn="ctr"/>
              <a:r>
                <a:rPr lang="ru-RU" sz="1400" dirty="0"/>
                <a:t>лабораторией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4499992" y="4985890"/>
              <a:ext cx="288032" cy="216024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491608" y="2060848"/>
              <a:ext cx="288032" cy="188738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трелка вниз 20"/>
            <p:cNvSpPr/>
            <p:nvPr/>
          </p:nvSpPr>
          <p:spPr>
            <a:xfrm>
              <a:off x="4489475" y="2537618"/>
              <a:ext cx="288032" cy="216024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4487196" y="3067451"/>
              <a:ext cx="288032" cy="190247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39552" y="3977778"/>
              <a:ext cx="8208912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Проведение </a:t>
              </a:r>
              <a:r>
                <a:rPr lang="ru-RU" sz="1400" dirty="0"/>
                <a:t>органом по сертификации продукции анализа состояния </a:t>
              </a:r>
              <a:r>
                <a:rPr lang="ru-RU" sz="1400" dirty="0" smtClean="0"/>
                <a:t>производства (схема 1с</a:t>
              </a:r>
              <a:r>
                <a:rPr lang="ru-RU" sz="1400" dirty="0"/>
                <a:t>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4489475" y="3761754"/>
              <a:ext cx="288032" cy="216024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39552" y="4481834"/>
              <a:ext cx="8208912" cy="5232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Обобщение </a:t>
              </a:r>
              <a:r>
                <a:rPr lang="ru-RU" sz="1400" dirty="0"/>
                <a:t>органом по сертификации продукции результатов испытаний и </a:t>
              </a:r>
              <a:r>
                <a:rPr lang="ru-RU" sz="1400" u="sng" dirty="0"/>
                <a:t>анализа</a:t>
              </a:r>
            </a:p>
            <a:p>
              <a:pPr algn="ctr"/>
              <a:r>
                <a:rPr lang="ru-RU" sz="1400" u="sng" dirty="0"/>
                <a:t>состояния </a:t>
              </a:r>
              <a:r>
                <a:rPr lang="ru-RU" sz="1400" u="sng" dirty="0" smtClean="0"/>
                <a:t>производства (схема 1с)</a:t>
              </a:r>
              <a:r>
                <a:rPr lang="ru-RU" sz="1400" dirty="0" smtClean="0"/>
                <a:t> </a:t>
              </a:r>
              <a:r>
                <a:rPr lang="ru-RU" sz="1400" dirty="0"/>
                <a:t>и </a:t>
              </a:r>
              <a:r>
                <a:rPr lang="ru-RU" sz="1400" dirty="0" smtClean="0"/>
                <a:t>выдача </a:t>
              </a:r>
              <a:r>
                <a:rPr lang="ru-RU" sz="1400" dirty="0"/>
                <a:t>заявителю сертификата соответствия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4499992" y="4265810"/>
              <a:ext cx="288032" cy="216024"/>
            </a:xfrm>
            <a:prstGeom prst="down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539552" y="4509120"/>
            <a:ext cx="820891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Нанесение </a:t>
            </a:r>
            <a:r>
              <a:rPr lang="ru-RU" sz="1400" dirty="0"/>
              <a:t>единого знака обращения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9552" y="5013176"/>
            <a:ext cx="820891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Инспекционный </a:t>
            </a:r>
            <a:r>
              <a:rPr lang="ru-RU" sz="1400" dirty="0"/>
              <a:t>контроль за сертифицированной продукцией (схема 1с)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4499992" y="4797152"/>
            <a:ext cx="288032" cy="21602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030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5472608" cy="792088"/>
          </a:xfrm>
        </p:spPr>
        <p:txBody>
          <a:bodyPr>
            <a:noAutofit/>
          </a:bodyPr>
          <a:lstStyle/>
          <a:p>
            <a:r>
              <a:rPr lang="ru-RU" sz="1600" dirty="0"/>
              <a:t>М</a:t>
            </a:r>
            <a:r>
              <a:rPr lang="ru-RU" sz="1600" dirty="0" smtClean="0"/>
              <a:t>аркировка </a:t>
            </a:r>
            <a:r>
              <a:rPr lang="ru-RU" sz="1600" dirty="0"/>
              <a:t>единым знаком обращения продукции на рынке </a:t>
            </a:r>
            <a:r>
              <a:rPr lang="ru-RU" sz="1600" dirty="0" smtClean="0"/>
              <a:t>государств–членов Таможенного </a:t>
            </a:r>
            <a:r>
              <a:rPr lang="ru-RU" sz="1600" dirty="0"/>
              <a:t>союза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3891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dirty="0"/>
              <a:t>И</a:t>
            </a:r>
            <a:r>
              <a:rPr lang="ru-RU" sz="1800" b="1" dirty="0" smtClean="0"/>
              <a:t>зготовитель </a:t>
            </a:r>
            <a:r>
              <a:rPr lang="ru-RU" sz="1800" dirty="0"/>
              <a:t>предпринимает все </a:t>
            </a:r>
            <a:r>
              <a:rPr lang="ru-RU" sz="1800" b="1" dirty="0"/>
              <a:t>необходимые меры</a:t>
            </a:r>
            <a:r>
              <a:rPr lang="ru-RU" sz="1800" dirty="0"/>
              <a:t>, чтобы процесс производства </a:t>
            </a:r>
            <a:r>
              <a:rPr lang="ru-RU" sz="1800" dirty="0" smtClean="0"/>
              <a:t>был стабильным </a:t>
            </a:r>
            <a:r>
              <a:rPr lang="ru-RU" sz="1800" dirty="0"/>
              <a:t>и </a:t>
            </a:r>
            <a:r>
              <a:rPr lang="ru-RU" sz="1800" b="1" dirty="0"/>
              <a:t>обеспечивал соответствие </a:t>
            </a:r>
            <a:r>
              <a:rPr lang="ru-RU" sz="1800" dirty="0"/>
              <a:t>изготавливаемых дорожно-строительных материалов </a:t>
            </a:r>
            <a:r>
              <a:rPr lang="ru-RU" sz="1800" dirty="0" smtClean="0"/>
              <a:t>и изделий </a:t>
            </a:r>
            <a:r>
              <a:rPr lang="ru-RU" sz="1800" dirty="0"/>
              <a:t>требованиям </a:t>
            </a:r>
            <a:r>
              <a:rPr lang="ru-RU" sz="1800" dirty="0" smtClean="0"/>
              <a:t>технического </a:t>
            </a:r>
            <a:r>
              <a:rPr lang="ru-RU" sz="1800" dirty="0"/>
              <a:t>регламента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b="1" dirty="0" smtClean="0"/>
              <a:t>Дорожно-строительные </a:t>
            </a:r>
            <a:r>
              <a:rPr lang="ru-RU" sz="1800" b="1" dirty="0"/>
              <a:t>материалы и изделия</a:t>
            </a:r>
            <a:r>
              <a:rPr lang="ru-RU" sz="1800" dirty="0"/>
              <a:t>, соответствующие </a:t>
            </a:r>
            <a:r>
              <a:rPr lang="ru-RU" sz="1800" dirty="0" smtClean="0"/>
              <a:t>требованиям технического </a:t>
            </a:r>
            <a:r>
              <a:rPr lang="ru-RU" sz="1800" dirty="0"/>
              <a:t>регламента и прошедшие процедуру подтверждения </a:t>
            </a:r>
            <a:r>
              <a:rPr lang="ru-RU" sz="1800" dirty="0" smtClean="0"/>
              <a:t>соответствия </a:t>
            </a:r>
            <a:r>
              <a:rPr lang="ru-RU" sz="1800" b="1" dirty="0" smtClean="0"/>
              <a:t>должны </a:t>
            </a:r>
            <a:r>
              <a:rPr lang="ru-RU" sz="1800" b="1" dirty="0"/>
              <a:t>иметь маркировку единым знаком </a:t>
            </a:r>
            <a:r>
              <a:rPr lang="ru-RU" sz="1800" dirty="0"/>
              <a:t>обращения продукции на рынке </a:t>
            </a:r>
            <a:r>
              <a:rPr lang="ru-RU" sz="1800" dirty="0" smtClean="0"/>
              <a:t>государств-членов Таможенного союза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Маркировка единым знаком обращения продукции на рынке </a:t>
            </a:r>
            <a:r>
              <a:rPr lang="ru-RU" sz="1800" dirty="0" smtClean="0"/>
              <a:t>государств-членов Таможенного </a:t>
            </a:r>
            <a:r>
              <a:rPr lang="ru-RU" sz="1800" dirty="0"/>
              <a:t>союза осуществляется перед выпуском дорожно-строительных материалов </a:t>
            </a:r>
            <a:r>
              <a:rPr lang="ru-RU" sz="1800" dirty="0" smtClean="0"/>
              <a:t>и изделий </a:t>
            </a:r>
            <a:r>
              <a:rPr lang="ru-RU" sz="1800" dirty="0"/>
              <a:t>в обращение на рынке;</a:t>
            </a:r>
          </a:p>
          <a:p>
            <a:pPr marL="0" indent="0" algn="just">
              <a:buNone/>
            </a:pPr>
            <a:r>
              <a:rPr lang="ru-RU" sz="1800" dirty="0"/>
              <a:t>Е</a:t>
            </a:r>
            <a:r>
              <a:rPr lang="ru-RU" sz="1800" dirty="0" smtClean="0"/>
              <a:t>диный </a:t>
            </a:r>
            <a:r>
              <a:rPr lang="ru-RU" sz="1800" dirty="0"/>
              <a:t>знак обращения продукции на рынке государств-членов Таможенного </a:t>
            </a:r>
            <a:r>
              <a:rPr lang="ru-RU" sz="1800" dirty="0" smtClean="0"/>
              <a:t>союза наносится </a:t>
            </a:r>
            <a:r>
              <a:rPr lang="ru-RU" sz="1800" dirty="0"/>
              <a:t>на каждую единицу изделий, </a:t>
            </a:r>
            <a:r>
              <a:rPr lang="ru-RU" sz="1800" dirty="0" smtClean="0"/>
              <a:t>любым </a:t>
            </a:r>
            <a:r>
              <a:rPr lang="ru-RU" sz="1800" dirty="0"/>
              <a:t>способом, обеспечивающим четкое и </a:t>
            </a:r>
            <a:r>
              <a:rPr lang="ru-RU" sz="1800" dirty="0" smtClean="0"/>
              <a:t>ясное изображение </a:t>
            </a:r>
            <a:r>
              <a:rPr lang="ru-RU" sz="1800" dirty="0"/>
              <a:t>в течение всего срока службы изделия.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Нанесение </a:t>
            </a:r>
            <a:r>
              <a:rPr lang="ru-RU" sz="1800" dirty="0"/>
              <a:t>единого знака обращения продукции на рынке </a:t>
            </a:r>
            <a:r>
              <a:rPr lang="ru-RU" sz="1800" dirty="0" smtClean="0"/>
              <a:t>государств-членов Таможенного </a:t>
            </a:r>
            <a:r>
              <a:rPr lang="ru-RU" sz="1800" dirty="0"/>
              <a:t>союза на дорожно-строительные </a:t>
            </a:r>
            <a:r>
              <a:rPr lang="ru-RU" sz="1800" dirty="0" smtClean="0"/>
              <a:t>материалы наносится </a:t>
            </a:r>
            <a:r>
              <a:rPr lang="ru-RU" sz="1800" dirty="0"/>
              <a:t>на упаковку (при </a:t>
            </a:r>
            <a:r>
              <a:rPr lang="ru-RU" sz="1800" dirty="0" smtClean="0"/>
              <a:t>ее </a:t>
            </a:r>
            <a:r>
              <a:rPr lang="ru-RU" sz="1800" dirty="0"/>
              <a:t>наличии) и должна содержаться в прилагаемых </a:t>
            </a:r>
            <a:r>
              <a:rPr lang="ru-RU" sz="1800" dirty="0" smtClean="0"/>
              <a:t>товарно- сопроводительных </a:t>
            </a:r>
            <a:r>
              <a:rPr lang="ru-RU" sz="1800" dirty="0"/>
              <a:t>документах на дорожно-строительные </a:t>
            </a:r>
            <a:r>
              <a:rPr lang="ru-RU" sz="1800" dirty="0" smtClean="0"/>
              <a:t>материалы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5854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359532" y="116632"/>
            <a:ext cx="5256584" cy="72008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Правовая основа разработки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9672" y="1062701"/>
            <a:ext cx="5616624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Решение Комиссии Таможенного союза от 8 декабря 2010 г. № 492 «О Графике разработки первоочередных технических регламентов Таможенного союза»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286837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Предусмотрена  разработка 47 технических регламентов  Таможенного союза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150933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Разработка 25 технических регламентов  закреплена за Российской Федерацией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015029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Пунктом 15 предусмотрена разработка  технического регламента Таможенного союза «Безопасность автомобильных дорог»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4879125"/>
            <a:ext cx="583264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Ответственным за разработку  технического регламента Таможенного союза «Безопасность автомобильных дорог» определено Министерство транспорта Российской Федерации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59532" y="3618985"/>
            <a:ext cx="30963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6" idx="1"/>
          </p:cNvCxnSpPr>
          <p:nvPr/>
        </p:nvCxnSpPr>
        <p:spPr>
          <a:xfrm>
            <a:off x="1907704" y="2646877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907704" y="3509385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07704" y="4373481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907704" y="5165569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5400600" cy="720080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Перечень изделий, подлежащих подтверждению соответствия</a:t>
            </a:r>
            <a:b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форме сертификации (1с и 3с) в соответствии с техническим регламентом Таможенного союза «Безопасность автомобильных дорог»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0405147"/>
              </p:ext>
            </p:extLst>
          </p:nvPr>
        </p:nvGraphicFramePr>
        <p:xfrm>
          <a:off x="539552" y="980728"/>
          <a:ext cx="8136904" cy="5178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061"/>
                <a:gridCol w="5291667"/>
                <a:gridCol w="1584176"/>
              </a:tblGrid>
              <a:tr h="450937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NewRomanPSMT"/>
                        </a:rPr>
                        <a:t>№ </a:t>
                      </a:r>
                      <a:r>
                        <a:rPr lang="ru-RU" sz="1200" baseline="0" dirty="0" err="1" smtClean="0">
                          <a:solidFill>
                            <a:schemeClr val="bg1"/>
                          </a:solidFill>
                          <a:latin typeface="TimesNewRomanPSMT"/>
                        </a:rPr>
                        <a:t>п</a:t>
                      </a:r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NewRomanPSMT"/>
                        </a:rPr>
                        <a:t>/</a:t>
                      </a:r>
                      <a:r>
                        <a:rPr lang="ru-RU" sz="1200" baseline="0" dirty="0" err="1" smtClean="0">
                          <a:solidFill>
                            <a:schemeClr val="bg1"/>
                          </a:solidFill>
                          <a:latin typeface="TimesNewRomanPSMT"/>
                        </a:rPr>
                        <a:t>п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NewRomanPSMT"/>
                        </a:rPr>
                        <a:t>Наименование материала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NewRomanPSMT"/>
                        </a:rPr>
                        <a:t>Код позиции по ТН ВЭД ТС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светофоры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8530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знаки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26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ограждения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Табло с изменяющейся информацией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8530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сигнальные столбики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  <a:endParaRPr kumimoji="0"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тумбы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</a:t>
                      </a:r>
                      <a:r>
                        <a:rPr kumimoji="0" lang="ru-RU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световозвращатели</a:t>
                      </a:r>
                      <a:endParaRPr kumimoji="0"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  <a:endParaRPr kumimoji="0"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Искусственные неровности сборные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149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Опоры для монтажа технических средств организации</a:t>
                      </a:r>
                    </a:p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дорожного движения и стационарного электрического</a:t>
                      </a:r>
                    </a:p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освещения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8608 00</a:t>
                      </a:r>
                    </a:p>
                    <a:p>
                      <a:pPr algn="ctr"/>
                      <a:endParaRPr kumimoji="0" lang="ru-RU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Светильники для стационарного электрического освещения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8530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Камни натуральные и искусственные бортовые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2516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Трубы дорожные водопропускные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6810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Плиты дорожные железобетонные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6810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Лотки дорожные водоотводные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6815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328592" cy="792088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Перечень дорожно-строительных материалов,</a:t>
            </a:r>
            <a:b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подлежащих подтверждению соответствия в форме декларирования соответствия (1д, 3д, 4д)</a:t>
            </a:r>
            <a:b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соответствии с техническим регламентом Таможенного союза</a:t>
            </a:r>
            <a:b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«Безопасность автомобильных дорог»</a:t>
            </a:r>
            <a:endParaRPr lang="ru-RU" sz="1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362923"/>
              </p:ext>
            </p:extLst>
          </p:nvPr>
        </p:nvGraphicFramePr>
        <p:xfrm>
          <a:off x="539552" y="1358872"/>
          <a:ext cx="8136904" cy="4590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061"/>
                <a:gridCol w="4499579"/>
                <a:gridCol w="2376264"/>
              </a:tblGrid>
              <a:tr h="440699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NewRomanPSMT"/>
                        </a:rPr>
                        <a:t>№ </a:t>
                      </a:r>
                      <a:r>
                        <a:rPr lang="ru-RU" sz="1200" baseline="0" dirty="0" err="1" smtClean="0">
                          <a:latin typeface="TimesNewRomanPSMT"/>
                        </a:rPr>
                        <a:t>п</a:t>
                      </a:r>
                      <a:r>
                        <a:rPr lang="ru-RU" sz="1200" baseline="0" dirty="0" smtClean="0">
                          <a:latin typeface="TimesNewRomanPSMT"/>
                        </a:rPr>
                        <a:t>/</a:t>
                      </a:r>
                      <a:r>
                        <a:rPr lang="ru-RU" sz="1200" baseline="0" dirty="0" err="1" smtClean="0">
                          <a:latin typeface="TimesNewRomanPSMT"/>
                        </a:rPr>
                        <a:t>п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NewRomanPSMT"/>
                        </a:rPr>
                        <a:t>Наименование материала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NewRomanPSMT"/>
                        </a:rPr>
                        <a:t>Код позиции по ТН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NewRomanPSMT"/>
                        </a:rPr>
                        <a:t>ВЭД ТС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9945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Песок природный для дорожного строительства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2505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945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Песок дробленый для дорожного строительства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945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Щебень и гравий из горных пород для дорожного строительства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2517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Минеральный порошок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2517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Цемент для дорожного строительства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2523</a:t>
                      </a:r>
                      <a:endParaRPr kumimoji="0" lang="ru-RU" sz="1400" kern="1200" baseline="0" dirty="0" smtClean="0">
                        <a:solidFill>
                          <a:schemeClr val="dk1"/>
                        </a:solidFill>
                        <a:latin typeface="TimesNewRomanPSM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9945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Щебень и песок шлаковые для дорожного</a:t>
                      </a:r>
                    </a:p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строительства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2618 00 000 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Битум нефтяной дорожный вязкий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2713 20 000 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Битум нефтяной дорожный жидкий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2713 20 000 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Дорожные битумные мастики и герметики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2713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9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Материалы для дорожной разметки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3208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5400600" cy="576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Государственный контроль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04056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/>
              <a:t>Государственный контроль за соблюдением требований </a:t>
            </a:r>
            <a:r>
              <a:rPr lang="ru-RU" dirty="0" smtClean="0"/>
              <a:t>технического регламента </a:t>
            </a:r>
            <a:r>
              <a:rPr lang="ru-RU" dirty="0"/>
              <a:t>осуществляется органом государственного надзора в сфере автомобильных дорог </a:t>
            </a:r>
            <a:r>
              <a:rPr lang="ru-RU" dirty="0" smtClean="0"/>
              <a:t>в порядке, установленном </a:t>
            </a:r>
            <a:r>
              <a:rPr lang="ru-RU" dirty="0"/>
              <a:t>законодательством </a:t>
            </a:r>
            <a:r>
              <a:rPr lang="ru-RU" dirty="0" smtClean="0"/>
              <a:t>государств-членов </a:t>
            </a:r>
            <a:r>
              <a:rPr lang="ru-RU" dirty="0"/>
              <a:t>Таможенного </a:t>
            </a:r>
            <a:r>
              <a:rPr lang="ru-RU" dirty="0" smtClean="0"/>
              <a:t>союза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Органами, ответственными за осуществление государственного контроля за соблюдением требований технического регламента в РФ являются:</a:t>
            </a:r>
          </a:p>
          <a:p>
            <a:pPr algn="just"/>
            <a:r>
              <a:rPr lang="ru-RU" dirty="0"/>
              <a:t>п</a:t>
            </a:r>
            <a:r>
              <a:rPr lang="ru-RU" dirty="0" smtClean="0"/>
              <a:t>ри строительстве и реконструкции федеральных автодорог – </a:t>
            </a:r>
            <a:r>
              <a:rPr lang="ru-RU" b="1" dirty="0" err="1" smtClean="0"/>
              <a:t>Ростехнадзор</a:t>
            </a:r>
            <a:r>
              <a:rPr lang="ru-RU" dirty="0" smtClean="0"/>
              <a:t> в форме федерального государственного строительного надзора</a:t>
            </a:r>
          </a:p>
          <a:p>
            <a:pPr algn="just"/>
            <a:r>
              <a:rPr lang="ru-RU" dirty="0"/>
              <a:t>п</a:t>
            </a:r>
            <a:r>
              <a:rPr lang="ru-RU" dirty="0" smtClean="0"/>
              <a:t>ри ремонте и содержании федеральных автомобильных дорог – </a:t>
            </a:r>
            <a:r>
              <a:rPr lang="ru-RU" b="1" dirty="0" err="1" smtClean="0"/>
              <a:t>Ространснадзор</a:t>
            </a:r>
            <a:r>
              <a:rPr lang="ru-RU" dirty="0" smtClean="0"/>
              <a:t> в форме </a:t>
            </a:r>
            <a:r>
              <a:rPr lang="ru-RU" dirty="0"/>
              <a:t>федерального государственного </a:t>
            </a:r>
            <a:r>
              <a:rPr lang="ru-RU" dirty="0" smtClean="0"/>
              <a:t>транспортного надзора</a:t>
            </a:r>
          </a:p>
          <a:p>
            <a:pPr algn="just"/>
            <a:r>
              <a:rPr lang="ru-RU" dirty="0" smtClean="0"/>
              <a:t>на автомобильных дорогах регионального, межмуниципального и местного значения – определяются органами исполнительной власти субъектов Российской Федерации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858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54615" y="188640"/>
            <a:ext cx="4953489" cy="576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Защитительная оговорка </a:t>
            </a:r>
            <a:r>
              <a:rPr lang="ru-RU" sz="2000" dirty="0" smtClean="0"/>
              <a:t>(ст. 6)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61662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/>
              <a:t>Государства - члены Таможенного союза обязаны предпринять все меры по недопущению выпуска в обращение на таможенной территории Таможенного союза </a:t>
            </a:r>
            <a:r>
              <a:rPr lang="ru-RU" dirty="0" smtClean="0"/>
              <a:t>продукции</a:t>
            </a:r>
            <a:r>
              <a:rPr lang="ru-RU" dirty="0"/>
              <a:t>, не соответствующей требованиям </a:t>
            </a:r>
            <a:r>
              <a:rPr lang="ru-RU" dirty="0" smtClean="0"/>
              <a:t>технического </a:t>
            </a:r>
            <a:r>
              <a:rPr lang="ru-RU" dirty="0"/>
              <a:t>регламента, а также ее изъятию из </a:t>
            </a:r>
            <a:r>
              <a:rPr lang="ru-RU" dirty="0" smtClean="0"/>
              <a:t>обращения</a:t>
            </a:r>
          </a:p>
          <a:p>
            <a:pPr marL="0" indent="0" algn="just">
              <a:buNone/>
            </a:pPr>
            <a:r>
              <a:rPr lang="ru-RU" dirty="0"/>
              <a:t>Основанием для применения статьи защиты могут быть следующие случаи</a:t>
            </a:r>
            <a:r>
              <a:rPr lang="ru-RU" dirty="0" smtClean="0"/>
              <a:t>: </a:t>
            </a:r>
          </a:p>
          <a:p>
            <a:pPr algn="just"/>
            <a:r>
              <a:rPr lang="ru-RU" i="1" dirty="0" smtClean="0"/>
              <a:t>невыполнение </a:t>
            </a:r>
            <a:r>
              <a:rPr lang="ru-RU" i="1" dirty="0"/>
              <a:t>требований </a:t>
            </a:r>
            <a:r>
              <a:rPr lang="ru-RU" i="1" dirty="0" smtClean="0"/>
              <a:t>технического регламента</a:t>
            </a:r>
            <a:endParaRPr lang="ru-RU" i="1" dirty="0"/>
          </a:p>
          <a:p>
            <a:pPr algn="just"/>
            <a:r>
              <a:rPr lang="ru-RU" i="1" dirty="0" smtClean="0"/>
              <a:t>неправильное </a:t>
            </a:r>
            <a:r>
              <a:rPr lang="ru-RU" i="1" dirty="0"/>
              <a:t>применение взаимосвязанных с </a:t>
            </a:r>
            <a:r>
              <a:rPr lang="ru-RU" i="1" dirty="0" smtClean="0"/>
              <a:t>технически регламентом стандартов</a:t>
            </a:r>
            <a:r>
              <a:rPr lang="ru-RU" i="1" dirty="0"/>
              <a:t>, если данные стандарты были </a:t>
            </a:r>
            <a:r>
              <a:rPr lang="ru-RU" i="1" dirty="0" smtClean="0"/>
              <a:t>применены</a:t>
            </a:r>
          </a:p>
          <a:p>
            <a:pPr marL="0" indent="0" algn="just">
              <a:buNone/>
            </a:pPr>
            <a:r>
              <a:rPr lang="ru-RU" dirty="0"/>
              <a:t>Компетентный орган исполнительной власти государства-члена Таможенного союза, </a:t>
            </a:r>
            <a:r>
              <a:rPr lang="ru-RU" dirty="0" smtClean="0"/>
              <a:t>на территории </a:t>
            </a:r>
            <a:r>
              <a:rPr lang="ru-RU" dirty="0"/>
              <a:t>которого выявлена продукция, не соответствующая </a:t>
            </a:r>
            <a:r>
              <a:rPr lang="ru-RU" dirty="0" smtClean="0"/>
              <a:t>требованиям технического </a:t>
            </a:r>
            <a:r>
              <a:rPr lang="ru-RU" dirty="0"/>
              <a:t>регламента, обязан предпринять меры по ограничению </a:t>
            </a:r>
            <a:r>
              <a:rPr lang="ru-RU" dirty="0" smtClean="0"/>
              <a:t>или </a:t>
            </a:r>
            <a:r>
              <a:rPr lang="ru-RU" dirty="0"/>
              <a:t>запрету выпуска </a:t>
            </a:r>
            <a:r>
              <a:rPr lang="ru-RU" dirty="0" smtClean="0"/>
              <a:t>в обращение </a:t>
            </a:r>
            <a:r>
              <a:rPr lang="ru-RU" dirty="0"/>
              <a:t>этой продукции на своей территории, а также изъятию с рынка этой </a:t>
            </a:r>
            <a:r>
              <a:rPr lang="ru-RU" dirty="0" smtClean="0"/>
              <a:t>продукции, а также уведомить </a:t>
            </a:r>
            <a:r>
              <a:rPr lang="ru-RU" dirty="0"/>
              <a:t>Комиссию Таможенного союза и компетентные органы исполнительной </a:t>
            </a:r>
            <a:r>
              <a:rPr lang="ru-RU" dirty="0" smtClean="0"/>
              <a:t>власти других </a:t>
            </a:r>
            <a:r>
              <a:rPr lang="ru-RU" dirty="0"/>
              <a:t>государств-членов Таможенного союза о принятом решении с указанием причин </a:t>
            </a:r>
            <a:r>
              <a:rPr lang="ru-RU" dirty="0" smtClean="0"/>
              <a:t>принятия данного </a:t>
            </a:r>
            <a:r>
              <a:rPr lang="ru-RU" dirty="0"/>
              <a:t>решения и предоставлением доказательств, разъясняющих необходимость </a:t>
            </a:r>
            <a:r>
              <a:rPr lang="ru-RU" dirty="0" smtClean="0"/>
              <a:t>принятия данной меры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82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5112568" cy="79208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Переходные положения </a:t>
            </a:r>
            <a:b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(Решение КТС от 18 октября 2011г. № 827)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1032"/>
            <a:ext cx="8517632" cy="54006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ru-RU" sz="1800" b="1" dirty="0"/>
              <a:t>Документы об оценке </a:t>
            </a:r>
            <a:r>
              <a:rPr lang="ru-RU" sz="1800" dirty="0"/>
              <a:t>(подтверждении) соответствия обязательным требованиям, установленным нормативными правовыми актами Таможенного союза или законодательством государства – члена Таможенного союза, выданные или принятые в </a:t>
            </a:r>
            <a:r>
              <a:rPr lang="ru-RU" sz="1800" b="1" dirty="0"/>
              <a:t>отношении дорожно-строительных материалов и изделий</a:t>
            </a:r>
            <a:r>
              <a:rPr lang="ru-RU" sz="1800" dirty="0"/>
              <a:t>, являющихся объектами </a:t>
            </a:r>
            <a:r>
              <a:rPr lang="ru-RU" sz="1800" dirty="0" smtClean="0"/>
              <a:t>технического регламента, </a:t>
            </a:r>
            <a:r>
              <a:rPr lang="ru-RU" sz="1800" dirty="0"/>
              <a:t>до дня вступления </a:t>
            </a:r>
            <a:r>
              <a:rPr lang="ru-RU" sz="1800" dirty="0" smtClean="0"/>
              <a:t>его в силу, </a:t>
            </a:r>
            <a:r>
              <a:rPr lang="ru-RU" sz="1800" b="1" dirty="0"/>
              <a:t>действительны</a:t>
            </a:r>
            <a:r>
              <a:rPr lang="ru-RU" sz="1800" dirty="0"/>
              <a:t> до окончания срока их действия, но </a:t>
            </a:r>
            <a:r>
              <a:rPr lang="ru-RU" sz="1800" b="1" dirty="0"/>
              <a:t>не позднее </a:t>
            </a:r>
            <a:r>
              <a:rPr lang="ru-RU" sz="1800" dirty="0"/>
              <a:t>1 сентября 2016 года</a:t>
            </a:r>
            <a:endParaRPr lang="ru-RU" sz="1800" dirty="0" smtClean="0"/>
          </a:p>
          <a:p>
            <a:pPr marL="0" indent="0" algn="just">
              <a:spcBef>
                <a:spcPts val="1200"/>
              </a:spcBef>
              <a:buNone/>
            </a:pPr>
            <a:r>
              <a:rPr lang="ru-RU" sz="1800" b="1" dirty="0"/>
              <a:t>Обращение продукции</a:t>
            </a:r>
            <a:r>
              <a:rPr lang="ru-RU" sz="1800" dirty="0"/>
              <a:t>, выпущенной в обращение в период действия документов об оценке (подтверждении) соответствия, указанных </a:t>
            </a:r>
            <a:r>
              <a:rPr lang="ru-RU" sz="1800" dirty="0" smtClean="0"/>
              <a:t>выше, </a:t>
            </a:r>
            <a:r>
              <a:rPr lang="ru-RU" sz="1800" b="1" dirty="0"/>
              <a:t>допускается в течение срока годности (срока службы) продукции</a:t>
            </a:r>
            <a:r>
              <a:rPr lang="ru-RU" sz="1800" dirty="0"/>
              <a:t>, установленного в соответствии с законодательством государства – члена Таможенного союза</a:t>
            </a:r>
            <a:endParaRPr lang="ru-RU" sz="1800" dirty="0" smtClean="0"/>
          </a:p>
          <a:p>
            <a:pPr marL="0" indent="0" algn="just">
              <a:spcBef>
                <a:spcPts val="1200"/>
              </a:spcBef>
              <a:buNone/>
            </a:pPr>
            <a:r>
              <a:rPr lang="ru-RU" sz="1800" b="1" dirty="0" smtClean="0"/>
              <a:t>Проектная документация</a:t>
            </a:r>
            <a:r>
              <a:rPr lang="ru-RU" sz="1800" dirty="0" smtClean="0"/>
              <a:t>, разработанная и утвержденная до вступления в силу Технического регламента </a:t>
            </a:r>
            <a:r>
              <a:rPr lang="ru-RU" sz="1800" b="1" dirty="0" smtClean="0"/>
              <a:t>не подлежит изменению </a:t>
            </a:r>
            <a:r>
              <a:rPr lang="ru-RU" sz="1800" dirty="0" smtClean="0"/>
              <a:t>после вступления в силу Технического регламента;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ru-RU" sz="1800" dirty="0" smtClean="0"/>
              <a:t>Российской Стороне с участием Сторон на основании мониторинга результатов применения стандартов обеспечить подготовку предложений по </a:t>
            </a:r>
            <a:r>
              <a:rPr lang="ru-RU" sz="1800" b="1" dirty="0" smtClean="0"/>
              <a:t>актуализации перечней стандартов</a:t>
            </a:r>
            <a:r>
              <a:rPr lang="ru-RU" sz="1800" dirty="0"/>
              <a:t> </a:t>
            </a:r>
            <a:r>
              <a:rPr lang="ru-RU" sz="1800" dirty="0" smtClean="0"/>
              <a:t>и представление </a:t>
            </a:r>
            <a:r>
              <a:rPr lang="ru-RU" sz="1800" b="1" dirty="0" smtClean="0"/>
              <a:t>не реже одного раза в год </a:t>
            </a:r>
            <a:r>
              <a:rPr lang="ru-RU" sz="1800" dirty="0" smtClean="0"/>
              <a:t>со дня вступления в силу технического регламента в Секретариат Комиссии для утверждения Комиссией в установленном порядке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/>
              <a:t>Спасибо за внимание</a:t>
            </a:r>
            <a:endParaRPr lang="en-US" sz="40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/>
              <a:t>Секретариат </a:t>
            </a:r>
            <a:r>
              <a:rPr lang="ru-RU" sz="2800" dirty="0" smtClean="0"/>
              <a:t>АНО «НИИ ТСК»</a:t>
            </a:r>
            <a:endParaRPr lang="en-US" sz="2800" dirty="0"/>
          </a:p>
          <a:p>
            <a:pPr marL="0" indent="0" algn="ctr">
              <a:buNone/>
            </a:pPr>
            <a:r>
              <a:rPr lang="ru-RU" sz="2800" dirty="0"/>
              <a:t>Тел. (495) 377-75-71</a:t>
            </a:r>
          </a:p>
          <a:p>
            <a:pPr marL="0" indent="0" algn="ctr">
              <a:buNone/>
            </a:pPr>
            <a:r>
              <a:rPr lang="en-US" sz="2800" dirty="0"/>
              <a:t>E-mail: </a:t>
            </a:r>
            <a:r>
              <a:rPr lang="en-US" sz="2800" dirty="0" smtClean="0"/>
              <a:t>niitsk@niitsk.ru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11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395536" y="188640"/>
            <a:ext cx="5328592" cy="720080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 smtClean="0"/>
              <a:t>Утверждение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1340768"/>
            <a:ext cx="5544616" cy="10081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Решение Комиссии Таможенного союза от 18 октября 2011 года №827 «О принятии технического регламента Таможенного союза «Безопасность автомобильных дорог» (ТР ТС 014/2011)»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284984"/>
            <a:ext cx="5832648" cy="10801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Утвержден Перечень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2564904"/>
            <a:ext cx="5832648" cy="5760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Технический регламент Таможенного союза «Безопасность автомобильных дорог» вступает в силу с 15 февраля 2015 года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23728" y="2348880"/>
            <a:ext cx="0" cy="27363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123728" y="5085184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123728" y="2780928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123728" y="4149080"/>
            <a:ext cx="5760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699792" y="4437112"/>
            <a:ext cx="5832648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Утвержден Перечень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 и осуществления оценки (подтверждения) соответствия продукции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323528" y="44624"/>
            <a:ext cx="5544616" cy="72008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smtClean="0"/>
              <a:t>Цели технического регламента  Таможенного союза «Безопасность автомобильных дорог» </a:t>
            </a:r>
            <a:endParaRPr lang="ru-RU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1628800"/>
            <a:ext cx="82809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Т</a:t>
            </a:r>
            <a:r>
              <a:rPr lang="ru-RU" dirty="0" smtClean="0"/>
              <a:t>ехнический </a:t>
            </a:r>
            <a:r>
              <a:rPr lang="ru-RU" dirty="0"/>
              <a:t>регламент </a:t>
            </a:r>
            <a:r>
              <a:rPr lang="ru-RU" dirty="0" smtClean="0"/>
              <a:t>принят в </a:t>
            </a:r>
            <a:r>
              <a:rPr lang="ru-RU" dirty="0"/>
              <a:t>целях обеспечения на </a:t>
            </a:r>
            <a:r>
              <a:rPr lang="ru-RU" dirty="0" smtClean="0"/>
              <a:t>стадиях проектирования</a:t>
            </a:r>
            <a:r>
              <a:rPr lang="ru-RU" dirty="0"/>
              <a:t>, строительства, реконструкции, капитального ремонта и </a:t>
            </a:r>
            <a:r>
              <a:rPr lang="ru-RU" dirty="0" smtClean="0"/>
              <a:t>эксплуатации автомобильных </a:t>
            </a:r>
            <a:r>
              <a:rPr lang="ru-RU" dirty="0"/>
              <a:t>дорог</a:t>
            </a:r>
            <a:r>
              <a:rPr lang="ru-RU" dirty="0" smtClean="0"/>
              <a:t>:</a:t>
            </a:r>
          </a:p>
          <a:p>
            <a:pPr marL="342900" indent="-342900" algn="just">
              <a:buFontTx/>
              <a:buChar char="-"/>
            </a:pPr>
            <a:r>
              <a:rPr lang="ru-RU" sz="2200" i="1" dirty="0" smtClean="0"/>
              <a:t>защиты </a:t>
            </a:r>
            <a:r>
              <a:rPr lang="ru-RU" sz="2200" i="1" dirty="0"/>
              <a:t>жизни и (или) здоровья граждан, </a:t>
            </a:r>
            <a:r>
              <a:rPr lang="ru-RU" sz="2200" i="1" dirty="0" smtClean="0"/>
              <a:t>имущества </a:t>
            </a:r>
          </a:p>
          <a:p>
            <a:pPr marL="342900" indent="-342900" algn="just">
              <a:buFontTx/>
              <a:buChar char="-"/>
            </a:pPr>
            <a:r>
              <a:rPr lang="ru-RU" sz="2200" i="1" dirty="0" smtClean="0"/>
              <a:t>охраны </a:t>
            </a:r>
            <a:r>
              <a:rPr lang="ru-RU" sz="2200" i="1" dirty="0"/>
              <a:t>окружающей среды, животных и </a:t>
            </a:r>
            <a:r>
              <a:rPr lang="ru-RU" sz="2200" i="1" dirty="0" smtClean="0"/>
              <a:t>растений</a:t>
            </a:r>
            <a:endParaRPr lang="ru-RU" sz="2200" i="1" dirty="0"/>
          </a:p>
          <a:p>
            <a:pPr marL="342900" indent="-342900" algn="just">
              <a:buFontTx/>
              <a:buChar char="-"/>
            </a:pPr>
            <a:r>
              <a:rPr lang="ru-RU" sz="2200" i="1" dirty="0" smtClean="0"/>
              <a:t>предупреждения </a:t>
            </a:r>
            <a:r>
              <a:rPr lang="ru-RU" sz="2200" i="1" dirty="0"/>
              <a:t>действий, вводящих в заблуждение </a:t>
            </a:r>
            <a:r>
              <a:rPr lang="ru-RU" sz="2200" i="1" dirty="0" smtClean="0"/>
              <a:t>потребителей</a:t>
            </a:r>
          </a:p>
          <a:p>
            <a:pPr marL="342900" indent="-342900" algn="just">
              <a:buFontTx/>
              <a:buChar char="-"/>
            </a:pPr>
            <a:r>
              <a:rPr lang="ru-RU" sz="2200" i="1" dirty="0" smtClean="0"/>
              <a:t>обеспечения </a:t>
            </a:r>
            <a:r>
              <a:rPr lang="ru-RU" sz="2200" i="1" dirty="0"/>
              <a:t>энергетической эффективности и </a:t>
            </a:r>
            <a:r>
              <a:rPr lang="ru-RU" sz="2200" i="1" dirty="0" smtClean="0"/>
              <a:t>ресурсосбережения</a:t>
            </a:r>
          </a:p>
          <a:p>
            <a:endParaRPr lang="ru-RU" dirty="0"/>
          </a:p>
          <a:p>
            <a:pPr algn="just"/>
            <a:r>
              <a:rPr lang="ru-RU" dirty="0"/>
              <a:t>Т</a:t>
            </a:r>
            <a:r>
              <a:rPr lang="ru-RU" dirty="0" smtClean="0"/>
              <a:t>ехнический </a:t>
            </a:r>
            <a:r>
              <a:rPr lang="ru-RU" dirty="0"/>
              <a:t>регламент </a:t>
            </a:r>
            <a:r>
              <a:rPr lang="ru-RU" dirty="0" smtClean="0"/>
              <a:t>устанавливает </a:t>
            </a:r>
            <a:r>
              <a:rPr lang="ru-RU" b="1" dirty="0" smtClean="0"/>
              <a:t>минимально </a:t>
            </a:r>
            <a:r>
              <a:rPr lang="ru-RU" b="1" dirty="0"/>
              <a:t>необходимые требования безопасности </a:t>
            </a:r>
            <a:r>
              <a:rPr lang="ru-RU" dirty="0"/>
              <a:t>к автомобильным дорогам и процессам </a:t>
            </a:r>
            <a:r>
              <a:rPr lang="ru-RU" dirty="0" smtClean="0"/>
              <a:t>их проектирования</a:t>
            </a:r>
            <a:r>
              <a:rPr lang="ru-RU" dirty="0"/>
              <a:t>, строительства, реконструкции, капитального ремонта и эксплуатации, а </a:t>
            </a:r>
            <a:r>
              <a:rPr lang="ru-RU" dirty="0" smtClean="0"/>
              <a:t>также формы </a:t>
            </a:r>
            <a:r>
              <a:rPr lang="ru-RU" dirty="0"/>
              <a:t>и порядок оценки соответствия этим требованиям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6"/>
          <p:cNvSpPr>
            <a:spLocks noGrp="1"/>
          </p:cNvSpPr>
          <p:nvPr>
            <p:ph idx="1"/>
          </p:nvPr>
        </p:nvSpPr>
        <p:spPr>
          <a:xfrm>
            <a:off x="323528" y="116632"/>
            <a:ext cx="5544616" cy="720080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800" b="1" dirty="0" smtClean="0"/>
              <a:t>Объекты технического регламента  Таможенного союза «Безопасность автомобильных дорог»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52736"/>
            <a:ext cx="2520280" cy="8640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технического регламента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077072"/>
            <a:ext cx="2520280" cy="8640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 не распространяется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908720"/>
            <a:ext cx="619268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вновь строящиеся, реконструируемые, капитально ремонтируемые и эксплуатируемые автомобильные дороги общего пользования и дорожные сооружения на них, включая элементы обустройства, а также связанные с ними процессы проектирования, строительства, реконструкции, капитального ремонта и эксплуатации автомобильных дорог и дорожных сооружений и применяемые дорожно-строительные материалы и изделия. </a:t>
            </a:r>
            <a:r>
              <a:rPr lang="ru-RU" sz="1600" i="1" dirty="0" smtClean="0"/>
              <a:t>При этом для </a:t>
            </a:r>
            <a:r>
              <a:rPr lang="ru-RU" sz="1600" i="1" dirty="0"/>
              <a:t>объектов дорожного и придорожного сервиса регулируется только их </a:t>
            </a:r>
            <a:r>
              <a:rPr lang="ru-RU" sz="1600" i="1" dirty="0" smtClean="0"/>
              <a:t>расположение</a:t>
            </a:r>
            <a:endParaRPr lang="ru-RU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3933056"/>
            <a:ext cx="61926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на автомобильные дороги не относящиеся к автомобильным дорогам общего пользования (автомобильные дороги промышленных, строительных, лесных и иных производственных предприятий, дороги, предназначенные для временного использования, дороги, расположенные в специальных зонах отчуждения и сооружаемые для нужд обороны или исключительно в спортивных целях), а также на улицы населенных пунктов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Автомобильная дорога </a:t>
            </a:r>
            <a:r>
              <a:rPr lang="ru-RU" sz="2400" dirty="0" smtClean="0"/>
              <a:t>идентифицируется </a:t>
            </a:r>
            <a:r>
              <a:rPr lang="ru-RU" sz="2400" b="1" dirty="0" smtClean="0"/>
              <a:t>визуально</a:t>
            </a:r>
            <a:r>
              <a:rPr lang="ru-RU" sz="2400" dirty="0"/>
              <a:t> </a:t>
            </a:r>
            <a:r>
              <a:rPr lang="ru-RU" sz="2400" dirty="0" smtClean="0"/>
              <a:t>и представляет собой </a:t>
            </a:r>
            <a:r>
              <a:rPr lang="ru-RU" sz="2400" dirty="0"/>
              <a:t>обустроенную </a:t>
            </a:r>
            <a:r>
              <a:rPr lang="ru-RU" sz="2400" dirty="0" smtClean="0"/>
              <a:t>и </a:t>
            </a:r>
            <a:r>
              <a:rPr lang="ru-RU" sz="2400" dirty="0"/>
              <a:t>используемую для движения </a:t>
            </a:r>
            <a:r>
              <a:rPr lang="ru-RU" sz="2400" dirty="0" smtClean="0"/>
              <a:t>наземных транспортных </a:t>
            </a:r>
            <a:r>
              <a:rPr lang="ru-RU" sz="2400" dirty="0"/>
              <a:t>средств полосу земли либо поверхность искусственного </a:t>
            </a:r>
            <a:r>
              <a:rPr lang="ru-RU" sz="2400" dirty="0" smtClean="0"/>
              <a:t>сооружения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Все автомобильные </a:t>
            </a:r>
            <a:r>
              <a:rPr lang="ru-RU" sz="2000" dirty="0"/>
              <a:t>дороги идентифицируются </a:t>
            </a:r>
            <a:r>
              <a:rPr lang="ru-RU" sz="2000" dirty="0" smtClean="0"/>
              <a:t>по классам </a:t>
            </a:r>
            <a:r>
              <a:rPr lang="ru-RU" sz="2000" dirty="0"/>
              <a:t>и техническим категориям по следующим признакам:</a:t>
            </a:r>
          </a:p>
          <a:p>
            <a:pPr marL="0" indent="0" algn="just">
              <a:buNone/>
            </a:pPr>
            <a:r>
              <a:rPr lang="ru-RU" sz="2000" dirty="0"/>
              <a:t>а) по условиям доступа на них транспортных </a:t>
            </a:r>
            <a:r>
              <a:rPr lang="ru-RU" sz="2000" dirty="0" smtClean="0"/>
              <a:t>средств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б) по количеству и ширине полос </a:t>
            </a:r>
            <a:r>
              <a:rPr lang="ru-RU" sz="2000" dirty="0" smtClean="0"/>
              <a:t>движения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в) по наличию центральной разделительной </a:t>
            </a:r>
            <a:r>
              <a:rPr lang="ru-RU" sz="2000" dirty="0" smtClean="0"/>
              <a:t>полосы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г) по типам пересечений с другими автомобильными дорогами, железными дорогами</a:t>
            </a:r>
            <a:r>
              <a:rPr lang="ru-RU" sz="2000" dirty="0" smtClean="0"/>
              <a:t>, трамвайными </a:t>
            </a:r>
            <a:r>
              <a:rPr lang="ru-RU" sz="2000" dirty="0"/>
              <a:t>путями, велосипедными и пешеходными </a:t>
            </a:r>
            <a:r>
              <a:rPr lang="ru-RU" sz="2000" dirty="0" smtClean="0"/>
              <a:t>дорожками</a:t>
            </a:r>
            <a:endParaRPr lang="ru-RU" sz="2000" dirty="0"/>
          </a:p>
          <a:p>
            <a:pPr marL="0" indent="0" algn="just">
              <a:buNone/>
            </a:pPr>
            <a:endParaRPr lang="ru-RU" sz="1800" dirty="0"/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611560" y="116632"/>
            <a:ext cx="5184576" cy="72008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Идентификация автомобильных дорог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81587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/>
              <a:t>Все автомобильные дороги общего пользования должны иметь наименование с указанием начального, конечного, а при необходимости </a:t>
            </a:r>
            <a:r>
              <a:rPr lang="ru-RU" sz="2800" dirty="0" smtClean="0"/>
              <a:t>и промежуточного </a:t>
            </a:r>
            <a:r>
              <a:rPr lang="ru-RU" sz="2800" dirty="0"/>
              <a:t>пунктов, индекс и номер в соответствии с установленным в государствах-членах Таможенного союза порядком обозначения автомобильных дорог общего пользования, присвоения им наименования, индекса и порядкового номера с учетом их значения, класса </a:t>
            </a:r>
            <a:r>
              <a:rPr lang="ru-RU" sz="2800" dirty="0" smtClean="0"/>
              <a:t>и категории</a:t>
            </a:r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r>
              <a:rPr lang="ru-RU" sz="2800" dirty="0"/>
              <a:t>Наименования и идентификационные номера автомобильных дорог, входящих в </a:t>
            </a:r>
            <a:r>
              <a:rPr lang="ru-RU" sz="2800" dirty="0" smtClean="0"/>
              <a:t>состав международной </a:t>
            </a:r>
            <a:r>
              <a:rPr lang="ru-RU" sz="2800" dirty="0"/>
              <a:t>транспортной сети, устанавливаются в соответствии с </a:t>
            </a:r>
            <a:r>
              <a:rPr lang="ru-RU" sz="2800" dirty="0" smtClean="0"/>
              <a:t>международными договорами</a:t>
            </a:r>
            <a:endParaRPr lang="ru-RU" dirty="0"/>
          </a:p>
        </p:txBody>
      </p:sp>
      <p:sp>
        <p:nvSpPr>
          <p:cNvPr id="4" name="Содержимое 26"/>
          <p:cNvSpPr txBox="1">
            <a:spLocks/>
          </p:cNvSpPr>
          <p:nvPr/>
        </p:nvSpPr>
        <p:spPr>
          <a:xfrm>
            <a:off x="593829" y="116632"/>
            <a:ext cx="5202307" cy="72008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Идентификация автомобильных дорог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706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3831" y="980728"/>
            <a:ext cx="80855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Для однозначной идентификации видов продукции, попадающих под действие технического регламента, определены соответствующие перечни, которые приведены в приложении к техническому регламенту:</a:t>
            </a:r>
          </a:p>
          <a:p>
            <a:pPr lvl="1" algn="just"/>
            <a:r>
              <a:rPr lang="en-US" sz="2400" dirty="0"/>
              <a:t>- </a:t>
            </a:r>
            <a:r>
              <a:rPr lang="ru-RU" sz="2400" dirty="0"/>
              <a:t>перечень дорожно-строительных </a:t>
            </a:r>
            <a:r>
              <a:rPr lang="ru-RU" sz="2400" dirty="0" smtClean="0"/>
              <a:t>материалов</a:t>
            </a:r>
            <a:endParaRPr lang="ru-RU" sz="2400" dirty="0"/>
          </a:p>
          <a:p>
            <a:pPr marL="800100" lvl="1" indent="-342900" algn="just">
              <a:buFontTx/>
              <a:buChar char="-"/>
            </a:pPr>
            <a:r>
              <a:rPr lang="ru-RU" sz="2400" dirty="0" smtClean="0"/>
              <a:t>перечень изделий</a:t>
            </a:r>
            <a:endParaRPr lang="en-US" sz="2400" dirty="0" smtClean="0"/>
          </a:p>
          <a:p>
            <a:pPr lvl="1" algn="just"/>
            <a:endParaRPr lang="ru-RU" sz="2400" dirty="0"/>
          </a:p>
          <a:p>
            <a:pPr algn="just"/>
            <a:r>
              <a:rPr lang="ru-RU" sz="2400" dirty="0"/>
              <a:t>В данных перечнях объекты технического регулирования классифицированы (сгруппированы) по признаку, соответствующему кодам позиции по ТН ВЭД ТС (Единая Товарная Номенклатура Внешнеэкономической Деятельности Таможенного союза).</a:t>
            </a:r>
          </a:p>
        </p:txBody>
      </p:sp>
      <p:sp>
        <p:nvSpPr>
          <p:cNvPr id="6" name="Содержимое 26"/>
          <p:cNvSpPr txBox="1">
            <a:spLocks/>
          </p:cNvSpPr>
          <p:nvPr/>
        </p:nvSpPr>
        <p:spPr>
          <a:xfrm>
            <a:off x="395536" y="115509"/>
            <a:ext cx="5400600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Wingdings 2"/>
              <a:buNone/>
            </a:pPr>
            <a:r>
              <a:rPr lang="ru-RU" sz="2800" b="1" dirty="0" smtClean="0"/>
              <a:t>Идентификация продукции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3308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2252</TotalTime>
  <Words>3757</Words>
  <Application>Microsoft Macintosh PowerPoint</Application>
  <PresentationFormat>Экран (4:3)</PresentationFormat>
  <Paragraphs>354</Paragraphs>
  <Slides>35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Уравнение</vt:lpstr>
      <vt:lpstr>Технический регламент  Таможенного союза  «Безопасность автомобильных дорог»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Техническая документация для подтверждения соответствия</vt:lpstr>
      <vt:lpstr>Схемы декларирования соответствия</vt:lpstr>
      <vt:lpstr>Порядок проведения декларирования соответствия</vt:lpstr>
      <vt:lpstr>Схемы сертификации</vt:lpstr>
      <vt:lpstr>Порядок проведения сертификации</vt:lpstr>
      <vt:lpstr>Маркировка единым знаком обращения продукции на рынке государств–членов Таможенного союза</vt:lpstr>
      <vt:lpstr>Перечень изделий, подлежащих подтверждению соответствия в форме сертификации (1с и 3с) в соответствии с техническим регламентом Таможенного союза «Безопасность автомобильных дорог»</vt:lpstr>
      <vt:lpstr>Перечень дорожно-строительных материалов, подлежащих подтверждению соответствия в форме декларирования соответствия (1д, 3д, 4д) в соответствии с техническим регламентом Таможенного союза «Безопасность автомобильных дорог»</vt:lpstr>
      <vt:lpstr>Государственный контроль </vt:lpstr>
      <vt:lpstr>Защитительная оговорка (ст. 6)</vt:lpstr>
      <vt:lpstr>Переходные положения  (Решение КТС от 18 октября 2011г. № 827)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Правовая основа разработки технического регламента  Таможенного союза «Безопасность автомобильных дорог»</dc:title>
  <dc:creator>Simchuk</dc:creator>
  <cp:lastModifiedBy>MIKHAIL</cp:lastModifiedBy>
  <cp:revision>186</cp:revision>
  <cp:lastPrinted>2014-12-15T12:07:47Z</cp:lastPrinted>
  <dcterms:created xsi:type="dcterms:W3CDTF">2011-08-04T06:10:17Z</dcterms:created>
  <dcterms:modified xsi:type="dcterms:W3CDTF">2014-12-17T15:34:18Z</dcterms:modified>
</cp:coreProperties>
</file>