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63" r:id="rId6"/>
    <p:sldId id="264" r:id="rId7"/>
    <p:sldId id="267" r:id="rId8"/>
    <p:sldId id="265" r:id="rId9"/>
    <p:sldId id="268" r:id="rId10"/>
    <p:sldId id="269" r:id="rId11"/>
    <p:sldId id="270" r:id="rId12"/>
    <p:sldId id="262" r:id="rId13"/>
    <p:sldId id="271" r:id="rId14"/>
    <p:sldId id="266" r:id="rId15"/>
    <p:sldId id="272" r:id="rId16"/>
    <p:sldId id="274" r:id="rId17"/>
  </p:sldIdLst>
  <p:sldSz cx="9144000" cy="6858000" type="screen4x3"/>
  <p:notesSz cx="6797675" cy="9872663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 snapToGrid="0" snapToObjects="1">
      <p:cViewPr varScale="1">
        <p:scale>
          <a:sx n="98" d="100"/>
          <a:sy n="98" d="100"/>
        </p:scale>
        <p:origin x="-18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t>17.12.14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69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55530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88856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50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3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1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t>17.12.14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8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t>17.12.14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4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FC913-C604-476C-9A77-DBDAE9FB8EB3}" type="datetime1">
              <a:rPr lang="ru-RU" smtClean="0"/>
              <a:t>17.12.14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0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518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t>17.12.14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79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t>17.12.14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8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emj-ir@mail.ru" TargetMode="External"/><Relationship Id="rId3" Type="http://schemas.openxmlformats.org/officeDocument/2006/relationships/hyperlink" Target="mailto:sopromat@madi.r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adilet.zan.kz/rus/docs/H12EK000081%23z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6" y="5516554"/>
            <a:ext cx="8401736" cy="622995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18 -19 декабря 2014</a:t>
            </a:r>
          </a:p>
          <a:p>
            <a:pPr algn="r">
              <a:spcBef>
                <a:spcPts val="0"/>
              </a:spcBef>
            </a:pPr>
            <a:r>
              <a:rPr 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г. Санкт-Петербург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6008" y="85676"/>
            <a:ext cx="7956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</a:t>
            </a: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: «</a:t>
            </a: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ТЕХНИЧЕСКОЕ РЕГУЛИРОВАНИЕ </a:t>
            </a: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6008" y="6139549"/>
            <a:ext cx="65076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8400" indent="-1168400"/>
            <a: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Организатор: Государственная компания «</a:t>
            </a:r>
            <a:r>
              <a:rPr lang="ru-RU" sz="1200" b="1" dirty="0" err="1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Автодор</a:t>
            </a:r>
            <a: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»,</a:t>
            </a:r>
            <a:b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ООО «</a:t>
            </a:r>
            <a:r>
              <a:rPr lang="ru-RU" sz="1200" b="1" dirty="0" err="1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Автодор</a:t>
            </a:r>
            <a: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-Инжиниринг»  </a:t>
            </a:r>
          </a:p>
          <a:p>
            <a:pPr marL="1168400" indent="-1168400"/>
            <a: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Оператор мероприятия: ООО «Агентство «</a:t>
            </a:r>
            <a:r>
              <a:rPr lang="ru-RU" sz="1200" b="1" dirty="0" err="1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Прайм</a:t>
            </a:r>
            <a:r>
              <a:rPr lang="ru-RU" sz="12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»</a:t>
            </a:r>
            <a:endParaRPr lang="ru-RU" sz="12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1886" y="1554480"/>
            <a:ext cx="81526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ОСНОВНЫЕ ПОЛОЖЕНИЯ НОВЫХ МЕЖГОСУДАРСТВЕННЫХ СТАНДАРТОВ ПО ДОРОЖНЫМ ОГРАЖДЕНИЯМ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672080" y="3872746"/>
            <a:ext cx="601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наук, проф. , </a:t>
            </a:r>
          </a:p>
          <a:p>
            <a:pPr algn="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 </a:t>
            </a:r>
          </a:p>
          <a:p>
            <a:pPr algn="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НИИ МЕХАНИКИ МАДИ</a:t>
            </a:r>
          </a:p>
          <a:p>
            <a:pPr algn="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Ирина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Демьянушко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66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172" y="765458"/>
            <a:ext cx="7650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2. ГОСТ «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Дороги автомобильные общего пользования. Дорожные ограждения. Технические требования»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216" y="1669698"/>
            <a:ext cx="876674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изменения: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дорожных ограждений по результатам натурных испытаний должны быть установлены основные потребительские характеристики - значение удерживающей способности, динамический прогиб (для боковых ограждений) , рабочая ширина и обобщенный показатель инерционной перегрузки в центре масс транспортного средства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(индекс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травмирования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Внесены изменения в основные термины и с целью учесть новые конструкции ограждений, тросовые и фронтальные.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Требуемые рабочей минимальные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значения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потребительских параметров ограждений устанавливаются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дорожных условий различной сложности и определяются соответствующими национальными стандартами по правилам применения технических средств организации дорожного движения.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Конструкции ограждения подвергают стендовым и натурным испытаниям в соответствии с требованиями ГОСТ «Дороги автомобильные общего пользования. Дорожные ограждения. Методы контроля».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216" y="92055"/>
            <a:ext cx="8201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474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868" y="2445951"/>
            <a:ext cx="888289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Допускается в отдельных случаях при наличии результатов натурных испытаний конструкции ограждения использование расчетного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симуляционного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анализа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сравнительной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оценки потребительских характеристик ограждения при  изменении геометрических параметров испытанной конструкции, материалов элементов, параметров грунта или дорожного покрытия. Результаты признаются, если  эти изменения не превышают в сумме 30% от совокупного значения меняющихся характеристик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 и методы компьютерного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симуляционного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анализа, основанные на использовании программных комплексов метода конечных элементов (МКЭ) типа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LS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Dyna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должны быть протестированы для конкретной задачи путем сравнения с результатами стендовых статических или ударных испытаний элементов ограждений или натурных испытаний, и погрешность в результатах не должна превышать 10-15% по проверяемым характеристикам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30962"/>
              </p:ext>
            </p:extLst>
          </p:nvPr>
        </p:nvGraphicFramePr>
        <p:xfrm>
          <a:off x="730884" y="1375850"/>
          <a:ext cx="7432358" cy="1092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2521"/>
                <a:gridCol w="531258"/>
                <a:gridCol w="532008"/>
                <a:gridCol w="532008"/>
                <a:gridCol w="532008"/>
                <a:gridCol w="531258"/>
                <a:gridCol w="532008"/>
                <a:gridCol w="517001"/>
                <a:gridCol w="547016"/>
                <a:gridCol w="553769"/>
                <a:gridCol w="521503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10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Минимальная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удерживающая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способность, Е (кДж)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600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5336" y="687325"/>
            <a:ext cx="877191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 а б л и ц а  Уровни удерживающей способности дорожных удерживающих боковых и фронтальных ограждений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868" y="124377"/>
            <a:ext cx="7511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932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12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9" y="1086169"/>
            <a:ext cx="2398712" cy="147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1" y="1086169"/>
            <a:ext cx="2245360" cy="150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5" y="2763520"/>
            <a:ext cx="2378866" cy="1534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2" y="2763520"/>
            <a:ext cx="2245360" cy="1505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5" y="4419600"/>
            <a:ext cx="2424221" cy="163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195" y="4419600"/>
            <a:ext cx="2203133" cy="163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36640" y="2670744"/>
            <a:ext cx="2661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Сравнение временных этапов наезда автобуса на ограждение  при натурном </a:t>
            </a:r>
            <a:r>
              <a:rPr lang="ru-RU" b="1" dirty="0" err="1" smtClean="0">
                <a:solidFill>
                  <a:srgbClr val="002060"/>
                </a:solidFill>
              </a:rPr>
              <a:t>краш</a:t>
            </a:r>
            <a:r>
              <a:rPr lang="ru-RU" b="1" dirty="0" smtClean="0">
                <a:solidFill>
                  <a:srgbClr val="002060"/>
                </a:solidFill>
              </a:rPr>
              <a:t>-тесте (Автополигон НАМИ)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 при </a:t>
            </a:r>
            <a:r>
              <a:rPr lang="ru-RU" b="1" dirty="0" err="1" smtClean="0">
                <a:solidFill>
                  <a:srgbClr val="002060"/>
                </a:solidFill>
              </a:rPr>
              <a:t>симуляционном</a:t>
            </a:r>
            <a:r>
              <a:rPr lang="ru-RU" b="1" dirty="0" smtClean="0">
                <a:solidFill>
                  <a:srgbClr val="002060"/>
                </a:solidFill>
              </a:rPr>
              <a:t> расчетном анализе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5405120" y="3381607"/>
            <a:ext cx="558800" cy="3048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405120" y="1086169"/>
            <a:ext cx="3647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ПРИМЕР РАСЧЕТНОГО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СИМУЛЯЦИОННОГО АНАЛИЗА ДЛЯ ТРОСОВЫХ ДОРОЖНЫХ ОГРАЖДЕНИЙ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(работы МАДИ)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760" y="162839"/>
            <a:ext cx="7752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6950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503" y="699091"/>
            <a:ext cx="8356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Дороги автомобильные общего пользования. Дорожные ограждения. Методы контроля.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335" y="1530088"/>
            <a:ext cx="25040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Виды испытаний: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Стендовые статические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Стендовые ударные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Натурные испытания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1434" y="1530088"/>
            <a:ext cx="551453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Отличия: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Введено обязательное определение обобщенного показателя перегрузки –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-индекса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травмирования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установлены его пределы для разных ТС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Введен раздел об обязательной сертификации по безопасности с оформлением сертификата соответствия в соответствии с ТР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Введен раздел контроля, предусматривающий контроль производства и установки и контроль в эксплуатации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364935" y="4156714"/>
            <a:ext cx="0" cy="3202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6775" y="4807070"/>
            <a:ext cx="2504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5B30FA"/>
                </a:solidFill>
                <a:latin typeface="Times New Roman" pitchFamily="18" charset="0"/>
                <a:cs typeface="Times New Roman" pitchFamily="18" charset="0"/>
              </a:rPr>
              <a:t>Изменена длина испытательного участка для испытаний тросовых ограждений – 183м</a:t>
            </a:r>
            <a:endParaRPr lang="ru-RU" b="1" dirty="0">
              <a:solidFill>
                <a:srgbClr val="5B30F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4478" y="4476980"/>
            <a:ext cx="3024554" cy="21101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934" y="81895"/>
            <a:ext cx="73683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830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14</a:t>
            </a:fld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8835">
            <a:off x="644509" y="1500623"/>
            <a:ext cx="2703570" cy="36941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515360" y="915015"/>
            <a:ext cx="53543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НОРМАТИВНЫХ ДОКУМЕНТОВ ДЛЯ АВТОДОРОЖНОЙ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ОТРАСЛИ ДЛЯ РЕАЛИЗАЦИИ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ТЕХНИЧЕСКОГО  РЕГЛАМЕНТА ТАМОЖЕННОГО СОЮЗА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 ТС 014/2011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«БЕЗОПАСНОСТЬ АВТОМОБИЛЬНЫХ ДОРОГ»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ОДМ   -  окончательная редакция</a:t>
            </a:r>
            <a:endParaRPr lang="ru-RU" dirty="0"/>
          </a:p>
          <a:p>
            <a:r>
              <a:rPr lang="ru-RU" b="1" dirty="0" smtClean="0"/>
              <a:t>«РЕКОМЕНДАЦИИ </a:t>
            </a:r>
            <a:r>
              <a:rPr lang="ru-RU" b="1" dirty="0"/>
              <a:t>ПО ПРИМЕНЕНИЮ КОМПЬЮТЕРНОГО МОДЕЛИРОВАНИЯ ДЛЯ АНАЛИЗА ТРОСОВЫХ ОГРАЖДЕНИЙ МЕТОДОМ КОНЕЧНЫХ ЭЛЕМЕНТОВ (МКЭ</a:t>
            </a:r>
            <a:r>
              <a:rPr lang="ru-RU" b="1" dirty="0" smtClean="0"/>
              <a:t>)»</a:t>
            </a:r>
            <a:endParaRPr lang="ru-RU" dirty="0"/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технологии установки тросовых ограждений;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 по содержанию тросовых ограждений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4000" y="142855"/>
            <a:ext cx="76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9779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4117" y="1073052"/>
            <a:ext cx="689316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азработка новой редакции ГОСТ «Дороги автомобильные общего пользования. Дорожные ограждения. Правила применения.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Разработка и внесение изменений в СП (вместо СНиП) в части правил установки дорожных ограждений для гармонизации их с ГОСТ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880" y="149722"/>
            <a:ext cx="711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275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1166" y="1505744"/>
            <a:ext cx="7715250" cy="633412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latin typeface="Arial Black" pitchFamily="34" charset="0"/>
              </a:rPr>
              <a:t>КОНТАКТЫ :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065973"/>
            <a:ext cx="8280400" cy="453707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Московский автомобильно-дорожный государственный технический университет (МАДИ)</a:t>
            </a:r>
          </a:p>
          <a:p>
            <a:pPr eaLnBrk="1" hangingPunct="1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Moscow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automobile&amp;road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state technical university (MADI)</a:t>
            </a:r>
          </a:p>
          <a:p>
            <a:pPr eaLnBrk="1" hangingPunct="1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НИИ МЕХАНИКИ,  Кафедра «СТРОИТЕЛЬНОЙ МЕХАНИКИ»  - Зав. кафедрой, проф.,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докт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техн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наук</a:t>
            </a:r>
          </a:p>
          <a:p>
            <a:pPr eaLnBrk="1" hangingPunct="1"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Демьянушко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Ирина Вадимовна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en-US" sz="20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Demiyanushko</a:t>
            </a: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Irina</a:t>
            </a:r>
            <a:endPara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тел. :      +7 499 155 03 03</a:t>
            </a:r>
          </a:p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Факс :      +7 499 151 96 82</a:t>
            </a:r>
          </a:p>
          <a:p>
            <a:pPr eaLnBrk="1" hangingPunct="1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E-mail: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demj-ir@mail.ru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sopromat@madi.ru</a:t>
            </a:r>
            <a:endParaRPr lang="en-US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894" y="1016000"/>
            <a:ext cx="7638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280" y="0"/>
            <a:ext cx="711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961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362" y="888848"/>
            <a:ext cx="83841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данным ГИБДД в России в 2013 году в ДТП погибло 27 025 человек. Учитывая, что по оценкам население России к 2014 году составляло около 143 млн человек,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количество погибших в ДТП на 1 млн жителей в нашей стране составляет приблизительно 189 человек, почти в четыре раза больше, чем в среднем в странах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761" y="2366176"/>
            <a:ext cx="8384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Устройство дорожных ограждений  - одно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основных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мероприятий по повышению безопасности на дорогах России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2486" y="3566505"/>
            <a:ext cx="7547022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Технический  Регламент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Таможенного Союза ТР ТС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014/2011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«БЕЗОПАСНОСТЬ АВТОМОБИЛЬНЫХ ДОРОГ»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688" y="5043833"/>
            <a:ext cx="84468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П. 11.15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 проектировании автомобильных дорог должны предусматриваться удерживающие дорожные ограждения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потенциально опасных местах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возможного возникновения дорожно-транспортных происшествий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834" y="0"/>
            <a:ext cx="6868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762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812" y="918022"/>
            <a:ext cx="361896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«дорожное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ограждение»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- устройство, предназначенное для обеспечения движения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транспорта с наименьшими рисками столкновений и съездов с дорог, предотвращения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переезда через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разделительную полосу, столкновения со встречным транспортным средством, наезда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массивные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препятствия и сооружения, расположенные на обочине в полосе отвода дороги,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разделительной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полосе, снижения риска возможности падения пешеходов с дороги или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мостового сооружения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а также для упорядочения движения пешеходов и предотвращения выхода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животных на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проезжую часть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 r="14000"/>
          <a:stretch>
            <a:fillRect/>
          </a:stretch>
        </p:blipFill>
        <p:spPr bwMode="auto">
          <a:xfrm>
            <a:off x="5659119" y="893788"/>
            <a:ext cx="3363863" cy="234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Дорожные ограждения 2012\Испытания 27.05.2011\DSC_20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2602" y="2800914"/>
            <a:ext cx="2031451" cy="251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4053" y="2800915"/>
            <a:ext cx="2860335" cy="236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67425" y="5741000"/>
            <a:ext cx="3915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ТЕХНИЧЕСКИЙ РЕГЛАМЕНТ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082603" y="5848722"/>
            <a:ext cx="1100757" cy="1846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38175" y="5433223"/>
            <a:ext cx="3451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Нормативные документы - ГОСТ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20" y="122535"/>
            <a:ext cx="6715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201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6008" y="85676"/>
            <a:ext cx="7956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</a:t>
            </a: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: «</a:t>
            </a: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ТЕХНИЧЕСКОЕ РЕГУЛИРОВАНИЕ </a:t>
            </a: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4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5760" y="1003776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ДОКУМЕНТЫ, РЕГЛАМЕНТИРУЮЩИЕ ПРИМЕНЕНИЕ ДОРОЖНЫХ ОГРАЖДЕНИЙ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5920" y="1650107"/>
            <a:ext cx="4572000" cy="35702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 26804-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86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«Ограждения дорожные металлические барьерного типа. Технические условия»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 Р 52289-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«Технические средства организации дорожного движения. Правила применения дорожных знаков, разметки, светофоров, дорожных ограждений и направляющих устройств»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 Р 52606-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«Технические средства организации дорожного движения. Классификация дорожных ограждений»</a:t>
            </a:r>
          </a:p>
          <a:p>
            <a:pPr algn="just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9680" y="1650107"/>
            <a:ext cx="399288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 Р 52607-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«Технические средства организации дорожного движения. Ограждения дорожные удерживающие боковые для автомобилей. Общие технические требования»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 Р 52721-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2007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«Технические средства организации дорожного движения. Методы испытаний дорожных ограждений»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 31994-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Технические средства организации дорожного движения. Ограждения дорожные удерживающие боковые для автомобилей. Общие технические требования» и еще ряд подобных документов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6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5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830164"/>
            <a:ext cx="840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ДОКУМЕНТЫ, РЕГЛАМЕНТИРУЮЩИЕ ПРИМЕНЕНИЕ ДОРОЖНЫХ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ОГРАЖДЕНИЙ В ЕС и США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5440" y="169956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1317-1: «Дорожные удерживающие системы. Терминология и общие требования к методам испытаний»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1317-2: «Дорожные удерживающие системы. Классы исполнений, критерии приемки испытаний на удар и методы испытаний защитных ограждений»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1317-3: «Дорожные удерживающие системы. Классы исполнений, критерии приемки испытаний на удар и методы испытаний поглотителей удара»</a:t>
            </a:r>
          </a:p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1317-4: «Дорожные удерживающие системы. Критерии приемки испытаний на удар и методы испытаний конечных и переходных участков  защитных ограждений»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20800" y="1381760"/>
            <a:ext cx="215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СТРАНЫ ЕС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0960" y="1945789"/>
            <a:ext cx="35458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Руководство NCHRP 350 (1991 г.)  «Рекомендуемые процедуры по оценке показателей безопасности элементов обустройства дорог»</a:t>
            </a:r>
          </a:p>
          <a:p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Manual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Assessing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Safety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2009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г.), </a:t>
            </a:r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MASH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«Руководство по оценке средств обеспечения дорожной безопасности»</a:t>
            </a:r>
          </a:p>
          <a:p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RSDG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-4 (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en-US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Roadside Design Guide)</a:t>
            </a:r>
            <a:endParaRPr lang="ru-RU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«Руководство по проектированию придорожной полосы» (4-ое издание)»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89600" y="1476495"/>
            <a:ext cx="227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США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760" y="112375"/>
            <a:ext cx="700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580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2364" y="931011"/>
            <a:ext cx="8424936" cy="536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ОТЕЧЕСТВЕННЫЕ ГОСТЫ УСТАРЕЛИ И НУЖДАЮТСЯ В ПЕРЕСМОТРЕ</a:t>
            </a:r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КЛАССИФИКАЦИЯ ОГРАЖДЕНИЙ, ТЕРМИНОЛОГИЯ, ТЕХНИЧЕСКИЕ ТРЕБОВАНИЯ И МЕТОДЫ КОНТРОЛЯ ЗА ПОСЛЕДНИЕ 6-8 ЛЕТ СУЩЕСТВЕННО ИЗМЕНИЛИСЬ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ИМЕЮТСЯ МНОГОЧИСЛЕННЫЕ НЕСООТВЕТСТВИЯ, ВЫЗВАННЫЕ:</a:t>
            </a:r>
          </a:p>
          <a:p>
            <a:pPr marL="285750" indent="-28575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изменением уровня развития  дорожной сети, </a:t>
            </a:r>
          </a:p>
          <a:p>
            <a:pPr marL="285750" indent="-28575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изменением интенсивности движения на трассах, </a:t>
            </a:r>
          </a:p>
          <a:p>
            <a:pPr marL="285750" indent="-28575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возросшей относительной массой автомобилей и скоростей движения,</a:t>
            </a:r>
          </a:p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также:</a:t>
            </a:r>
          </a:p>
          <a:p>
            <a:pPr marL="285750" indent="-28575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появлением новых типов и конструкций ограждений,</a:t>
            </a:r>
          </a:p>
          <a:p>
            <a:pPr marL="285750" indent="-28575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накоплением опыта эксплуатации существующих конструкций,</a:t>
            </a:r>
          </a:p>
          <a:p>
            <a:pPr marL="285750" indent="-28575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необходимостью гармонизации как в рамках </a:t>
            </a:r>
            <a:r>
              <a:rPr lang="ru-RU" sz="2000" b="1" dirty="0" err="1" smtClean="0"/>
              <a:t>ЕврАзЭс</a:t>
            </a:r>
            <a:r>
              <a:rPr lang="ru-RU" sz="2000" b="1" dirty="0" smtClean="0"/>
              <a:t>  (ЕАЭС)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так и с зарубежными нормативными документами.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flipH="1">
            <a:off x="4347760" y="1601571"/>
            <a:ext cx="458337" cy="4993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2" descr="C:\Users\Корнеев\Desktop\45498_html_m3c1fb3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34809" y="116632"/>
            <a:ext cx="744614" cy="5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4096" y="116632"/>
            <a:ext cx="6674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802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606" y="880906"/>
            <a:ext cx="8487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Правовое основание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Решение Коллегии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Евразийской экономической комиссии от 13 июня 2012 года № 81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Программ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разработке межгосударственных стандартов, в результате применения которых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обеспечивается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соблюдение требований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Технического Регламента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Таможенного союза «Безопасность автомобильных дорог» (ТР ТС 014/2011)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799267" y="2450566"/>
            <a:ext cx="347729" cy="437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5151" y="3356944"/>
            <a:ext cx="81780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«Дороги автомобильные общего пользования. Дорожные ограждения.  Классификация»,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«Дороги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автомобильные общего пользования. Дорожные ограждения. Технические требования»,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«Дороги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автомобильные общего пользования. Дорожные ограждения. Методы контроля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2880" y="102215"/>
            <a:ext cx="695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77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2806" y="1036141"/>
            <a:ext cx="829399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ПРИНЦИПИАЛЬНЫЕ ПОЗИЦИИ ПРИНЯТЫЕ ПРИ РАЗРАБОТКЕ: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/>
              <a:t>Максимальная гармонизация с нормативными документами стран  ТС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/>
              <a:t>Вынесение вопросов размещения ограждений в другой  нормативный документ – условное название  «Правила применения»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/>
              <a:t>Максимальное отсутствие ограничений по конструктивному исполнению и материалам с заменой их более четкими требованиями по удерживающей способности и потребительским характеристикам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/>
              <a:t>Максимальный учет современных тенденций развития методов проектирования, в том числе с использованием </a:t>
            </a:r>
            <a:r>
              <a:rPr lang="ru-RU" sz="2000" b="1" dirty="0" err="1" smtClean="0"/>
              <a:t>симуляционного</a:t>
            </a:r>
            <a:r>
              <a:rPr lang="ru-RU" sz="2000" b="1" dirty="0" smtClean="0"/>
              <a:t> анализа, методов стендовых и натурных испытаний и контроля в эксплуатации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21920" y="112811"/>
            <a:ext cx="7386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9779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258" y="740615"/>
            <a:ext cx="796558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ГОСТ « Дороги автомобильные общего пользования. Дорожные ограждения. Классификация.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По функциональному назначению</a:t>
            </a:r>
            <a:r>
              <a:rPr lang="ru-RU" sz="2400" b="1" u="sng" dirty="0"/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дорожные ограждения подразделяют на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пять 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- дорожные удерживающие боковые ограждения (ДО, МО);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- дорожные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фронтальные ограждения (ФО);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- удерживающие пешеходные ограждения (УПО);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- ограничивающие пешеходные ограждения (ОПО);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- защитные ограждения (ЗО).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9108" y="3749642"/>
            <a:ext cx="504856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По принципу работы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боковые удерживающие ограждения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подразделяют на типы: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барьерные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ограждения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парапетные ограждения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тросовые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комбинированные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конструкции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типы конструкций.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05341" y="4064602"/>
            <a:ext cx="2987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Не включены на основе обсуждения</a:t>
            </a:r>
            <a:r>
              <a:rPr lang="ru-RU" u="sng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противотаранные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560" y="92055"/>
            <a:ext cx="7426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 «ТЕХНИЧЕСКОЕ РЕГУЛИРОВАНИЕ </a:t>
            </a:r>
            <a:b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ru-RU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 ДОРОЖНОМ ХОЗЯЙСТВЕ»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776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4446</TotalTime>
  <Words>1554</Words>
  <Application>Microsoft Macintosh PowerPoint</Application>
  <PresentationFormat>Экран (4:3)</PresentationFormat>
  <Paragraphs>210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КОНТАКТЫ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143</cp:revision>
  <cp:lastPrinted>2014-10-15T05:27:30Z</cp:lastPrinted>
  <dcterms:created xsi:type="dcterms:W3CDTF">2014-04-09T13:39:40Z</dcterms:created>
  <dcterms:modified xsi:type="dcterms:W3CDTF">2014-12-17T09:40:55Z</dcterms:modified>
</cp:coreProperties>
</file>