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9" r:id="rId2"/>
    <p:sldId id="257" r:id="rId3"/>
    <p:sldId id="258" r:id="rId4"/>
    <p:sldId id="260" r:id="rId5"/>
    <p:sldId id="261" r:id="rId6"/>
    <p:sldId id="262" r:id="rId7"/>
    <p:sldId id="263" r:id="rId8"/>
    <p:sldId id="264" r:id="rId9"/>
    <p:sldId id="265" r:id="rId10"/>
  </p:sldIdLst>
  <p:sldSz cx="9144000" cy="5143500" type="screen16x9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15FA3"/>
    <a:srgbClr val="47A22E"/>
    <a:srgbClr val="33CC33"/>
    <a:srgbClr val="86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24" d="100"/>
          <a:sy n="124" d="100"/>
        </p:scale>
        <p:origin x="-1096" y="-104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interSettings" Target="printerSettings/printerSettings1.bin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&#1050;&#1085;&#1080;&#1075;&#1072;1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explosion val="25"/>
          <c:dPt>
            <c:idx val="3"/>
            <c:bubble3D val="0"/>
            <c:explosion val="26"/>
          </c:dPt>
          <c:dPt>
            <c:idx val="5"/>
            <c:bubble3D val="0"/>
            <c:explosion val="26"/>
          </c:dPt>
          <c:cat>
            <c:strRef>
              <c:f>Лист1!$A$46:$A$51</c:f>
              <c:strCache>
                <c:ptCount val="6"/>
                <c:pt idx="0">
                  <c:v>Изыскания 2% (4 документа)</c:v>
                </c:pt>
                <c:pt idx="1">
                  <c:v>Проектирование  5%  (9 документов)</c:v>
                </c:pt>
                <c:pt idx="2">
                  <c:v>Эксплуатация 5% (8 документов)</c:v>
                </c:pt>
                <c:pt idx="3">
                  <c:v>Изделия 6% (11 документов)</c:v>
                </c:pt>
                <c:pt idx="4">
                  <c:v>ДСМ 3% (5 документов)</c:v>
                </c:pt>
                <c:pt idx="5">
                  <c:v>Переработанные  документы 78%</c:v>
                </c:pt>
              </c:strCache>
            </c:strRef>
          </c:cat>
          <c:val>
            <c:numRef>
              <c:f>Лист1!$B$46:$B$51</c:f>
              <c:numCache>
                <c:formatCode>General</c:formatCode>
                <c:ptCount val="6"/>
                <c:pt idx="0">
                  <c:v>4.0</c:v>
                </c:pt>
                <c:pt idx="1">
                  <c:v>9.0</c:v>
                </c:pt>
                <c:pt idx="2">
                  <c:v>8.0</c:v>
                </c:pt>
                <c:pt idx="3">
                  <c:v>11.0</c:v>
                </c:pt>
                <c:pt idx="4">
                  <c:v>5.0</c:v>
                </c:pt>
                <c:pt idx="5">
                  <c:v>134.0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/>
      <c:overlay val="0"/>
      <c:txPr>
        <a:bodyPr/>
        <a:lstStyle/>
        <a:p>
          <a:pPr>
            <a:defRPr sz="1400">
              <a:latin typeface="Arial Narrow" panose="020B0606020202030204" pitchFamily="34" charset="0"/>
            </a:defRPr>
          </a:pPr>
          <a:endParaRPr lang="ru-RU"/>
        </a:p>
      </c:txPr>
    </c:legend>
    <c:plotVisOnly val="1"/>
    <c:dispBlanksAs val="gap"/>
    <c:showDLblsOverMax val="0"/>
  </c:chart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57D05A-5007-4AB5-A2FA-9F3DA4B43CDF}" type="datetimeFigureOut">
              <a:rPr lang="ru-RU" smtClean="0"/>
              <a:pPr/>
              <a:t>17.12.14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A76A5B-7FBA-4FEA-98D1-64AE9C3BE8EC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977795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Образец текста</a:t>
            </a:r>
          </a:p>
          <a:p>
            <a:pPr lvl="1"/>
            <a:r>
              <a:rPr lang="en-US" smtClean="0"/>
              <a:t>Второй уровень</a:t>
            </a:r>
          </a:p>
          <a:p>
            <a:pPr lvl="2"/>
            <a:r>
              <a:rPr lang="en-US" smtClean="0"/>
              <a:t>Третий уровень</a:t>
            </a:r>
          </a:p>
          <a:p>
            <a:pPr lvl="3"/>
            <a:r>
              <a:rPr lang="en-US" smtClean="0"/>
              <a:t>Четвертый уровень</a:t>
            </a:r>
          </a:p>
          <a:p>
            <a:pPr lvl="4"/>
            <a:r>
              <a:rPr lang="en-US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57D05A-5007-4AB5-A2FA-9F3DA4B43CDF}" type="datetimeFigureOut">
              <a:rPr lang="ru-RU" smtClean="0"/>
              <a:pPr/>
              <a:t>17.12.14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A76A5B-7FBA-4FEA-98D1-64AE9C3BE8EC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357443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 smtClean="0"/>
              <a:t>Образец текста</a:t>
            </a:r>
          </a:p>
          <a:p>
            <a:pPr lvl="1"/>
            <a:r>
              <a:rPr lang="en-US" smtClean="0"/>
              <a:t>Второй уровень</a:t>
            </a:r>
          </a:p>
          <a:p>
            <a:pPr lvl="2"/>
            <a:r>
              <a:rPr lang="en-US" smtClean="0"/>
              <a:t>Третий уровень</a:t>
            </a:r>
          </a:p>
          <a:p>
            <a:pPr lvl="3"/>
            <a:r>
              <a:rPr lang="en-US" smtClean="0"/>
              <a:t>Четвертый уровень</a:t>
            </a:r>
          </a:p>
          <a:p>
            <a:pPr lvl="4"/>
            <a:r>
              <a:rPr lang="en-US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57D05A-5007-4AB5-A2FA-9F3DA4B43CDF}" type="datetimeFigureOut">
              <a:rPr lang="ru-RU" smtClean="0"/>
              <a:pPr/>
              <a:t>17.12.14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A76A5B-7FBA-4FEA-98D1-64AE9C3BE8EC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468002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Образец текста</a:t>
            </a:r>
          </a:p>
          <a:p>
            <a:pPr lvl="1"/>
            <a:r>
              <a:rPr lang="en-US" smtClean="0"/>
              <a:t>Второй уровень</a:t>
            </a:r>
          </a:p>
          <a:p>
            <a:pPr lvl="2"/>
            <a:r>
              <a:rPr lang="en-US" smtClean="0"/>
              <a:t>Третий уровень</a:t>
            </a:r>
          </a:p>
          <a:p>
            <a:pPr lvl="3"/>
            <a:r>
              <a:rPr lang="en-US" smtClean="0"/>
              <a:t>Четвертый уровень</a:t>
            </a:r>
          </a:p>
          <a:p>
            <a:pPr lvl="4"/>
            <a:r>
              <a:rPr lang="en-US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57D05A-5007-4AB5-A2FA-9F3DA4B43CDF}" type="datetimeFigureOut">
              <a:rPr lang="ru-RU" smtClean="0"/>
              <a:pPr/>
              <a:t>17.12.14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A76A5B-7FBA-4FEA-98D1-64AE9C3BE8EC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333250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57D05A-5007-4AB5-A2FA-9F3DA4B43CDF}" type="datetimeFigureOut">
              <a:rPr lang="ru-RU" smtClean="0"/>
              <a:pPr/>
              <a:t>17.12.14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A76A5B-7FBA-4FEA-98D1-64AE9C3BE8EC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093510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Образец текста</a:t>
            </a:r>
          </a:p>
          <a:p>
            <a:pPr lvl="1"/>
            <a:r>
              <a:rPr lang="en-US" smtClean="0"/>
              <a:t>Второй уровень</a:t>
            </a:r>
          </a:p>
          <a:p>
            <a:pPr lvl="2"/>
            <a:r>
              <a:rPr lang="en-US" smtClean="0"/>
              <a:t>Третий уровень</a:t>
            </a:r>
          </a:p>
          <a:p>
            <a:pPr lvl="3"/>
            <a:r>
              <a:rPr lang="en-US" smtClean="0"/>
              <a:t>Четвертый уровень</a:t>
            </a:r>
          </a:p>
          <a:p>
            <a:pPr lvl="4"/>
            <a:r>
              <a:rPr lang="en-US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Образец текста</a:t>
            </a:r>
          </a:p>
          <a:p>
            <a:pPr lvl="1"/>
            <a:r>
              <a:rPr lang="en-US" smtClean="0"/>
              <a:t>Второй уровень</a:t>
            </a:r>
          </a:p>
          <a:p>
            <a:pPr lvl="2"/>
            <a:r>
              <a:rPr lang="en-US" smtClean="0"/>
              <a:t>Третий уровень</a:t>
            </a:r>
          </a:p>
          <a:p>
            <a:pPr lvl="3"/>
            <a:r>
              <a:rPr lang="en-US" smtClean="0"/>
              <a:t>Четвертый уровень</a:t>
            </a:r>
          </a:p>
          <a:p>
            <a:pPr lvl="4"/>
            <a:r>
              <a:rPr lang="en-US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57D05A-5007-4AB5-A2FA-9F3DA4B43CDF}" type="datetimeFigureOut">
              <a:rPr lang="ru-RU" smtClean="0"/>
              <a:pPr/>
              <a:t>17.12.14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A76A5B-7FBA-4FEA-98D1-64AE9C3BE8EC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274746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Образец текста</a:t>
            </a:r>
          </a:p>
          <a:p>
            <a:pPr lvl="1"/>
            <a:r>
              <a:rPr lang="en-US" smtClean="0"/>
              <a:t>Второй уровень</a:t>
            </a:r>
          </a:p>
          <a:p>
            <a:pPr lvl="2"/>
            <a:r>
              <a:rPr lang="en-US" smtClean="0"/>
              <a:t>Третий уровень</a:t>
            </a:r>
          </a:p>
          <a:p>
            <a:pPr lvl="3"/>
            <a:r>
              <a:rPr lang="en-US" smtClean="0"/>
              <a:t>Четвертый уровень</a:t>
            </a:r>
          </a:p>
          <a:p>
            <a:pPr lvl="4"/>
            <a:r>
              <a:rPr lang="en-US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Образец текста</a:t>
            </a:r>
          </a:p>
          <a:p>
            <a:pPr lvl="1"/>
            <a:r>
              <a:rPr lang="en-US" smtClean="0"/>
              <a:t>Второй уровень</a:t>
            </a:r>
          </a:p>
          <a:p>
            <a:pPr lvl="2"/>
            <a:r>
              <a:rPr lang="en-US" smtClean="0"/>
              <a:t>Третий уровень</a:t>
            </a:r>
          </a:p>
          <a:p>
            <a:pPr lvl="3"/>
            <a:r>
              <a:rPr lang="en-US" smtClean="0"/>
              <a:t>Четвертый уровень</a:t>
            </a:r>
          </a:p>
          <a:p>
            <a:pPr lvl="4"/>
            <a:r>
              <a:rPr lang="en-US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57D05A-5007-4AB5-A2FA-9F3DA4B43CDF}" type="datetimeFigureOut">
              <a:rPr lang="ru-RU" smtClean="0"/>
              <a:pPr/>
              <a:t>17.12.14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A76A5B-7FBA-4FEA-98D1-64AE9C3BE8EC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361927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57D05A-5007-4AB5-A2FA-9F3DA4B43CDF}" type="datetimeFigureOut">
              <a:rPr lang="ru-RU" smtClean="0"/>
              <a:pPr/>
              <a:t>17.12.14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A76A5B-7FBA-4FEA-98D1-64AE9C3BE8EC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993696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57D05A-5007-4AB5-A2FA-9F3DA4B43CDF}" type="datetimeFigureOut">
              <a:rPr lang="ru-RU" smtClean="0"/>
              <a:pPr/>
              <a:t>17.12.14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A76A5B-7FBA-4FEA-98D1-64AE9C3BE8EC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962530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Образец текста</a:t>
            </a:r>
          </a:p>
          <a:p>
            <a:pPr lvl="1"/>
            <a:r>
              <a:rPr lang="en-US" smtClean="0"/>
              <a:t>Второй уровень</a:t>
            </a:r>
          </a:p>
          <a:p>
            <a:pPr lvl="2"/>
            <a:r>
              <a:rPr lang="en-US" smtClean="0"/>
              <a:t>Третий уровень</a:t>
            </a:r>
          </a:p>
          <a:p>
            <a:pPr lvl="3"/>
            <a:r>
              <a:rPr lang="en-US" smtClean="0"/>
              <a:t>Четвертый уровень</a:t>
            </a:r>
          </a:p>
          <a:p>
            <a:pPr lvl="4"/>
            <a:r>
              <a:rPr lang="en-US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57D05A-5007-4AB5-A2FA-9F3DA4B43CDF}" type="datetimeFigureOut">
              <a:rPr lang="ru-RU" smtClean="0"/>
              <a:pPr/>
              <a:t>17.12.14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A76A5B-7FBA-4FEA-98D1-64AE9C3BE8EC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599559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Чтобы добавить рисунок, перетащите его на заполнитель или щелкните значок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57D05A-5007-4AB5-A2FA-9F3DA4B43CDF}" type="datetimeFigureOut">
              <a:rPr lang="ru-RU" smtClean="0"/>
              <a:pPr/>
              <a:t>17.12.14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A76A5B-7FBA-4FEA-98D1-64AE9C3BE8EC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508922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57D05A-5007-4AB5-A2FA-9F3DA4B43CDF}" type="datetimeFigureOut">
              <a:rPr lang="ru-RU" smtClean="0"/>
              <a:pPr/>
              <a:t>17.12.14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A76A5B-7FBA-4FEA-98D1-64AE9C3BE8EC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638120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 algn="ctr">
              <a:spcAft>
                <a:spcPts val="600"/>
              </a:spcAft>
              <a:buNone/>
            </a:pPr>
            <a:r>
              <a:rPr lang="ru-RU" b="1" dirty="0">
                <a:solidFill>
                  <a:srgbClr val="4A3D3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Конференция:</a:t>
            </a:r>
          </a:p>
          <a:p>
            <a:pPr marL="0" indent="0" algn="ctr">
              <a:spcAft>
                <a:spcPts val="600"/>
              </a:spcAft>
              <a:buNone/>
            </a:pPr>
            <a:r>
              <a:rPr lang="ru-RU" b="1" dirty="0">
                <a:solidFill>
                  <a:srgbClr val="4A3D3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«ТЕХНИЧЕСКОЕ РЕГУЛИРОВАНИЕ </a:t>
            </a:r>
            <a:br>
              <a:rPr lang="ru-RU" b="1" dirty="0">
                <a:solidFill>
                  <a:srgbClr val="4A3D3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</a:br>
            <a:r>
              <a:rPr lang="ru-RU" b="1" dirty="0">
                <a:solidFill>
                  <a:srgbClr val="4A3D3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В ДОРОЖНОМ ХОЗЯЙСТВЕ</a:t>
            </a:r>
            <a:r>
              <a:rPr lang="ru-RU" b="1" dirty="0" smtClean="0">
                <a:solidFill>
                  <a:srgbClr val="4A3D3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»</a:t>
            </a:r>
            <a:endParaRPr lang="en-US" b="1" dirty="0" smtClean="0">
              <a:solidFill>
                <a:srgbClr val="4A3D37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anose="020B0606020202030204" pitchFamily="34" charset="0"/>
            </a:endParaRPr>
          </a:p>
          <a:p>
            <a:pPr marL="0" indent="0" algn="ctr">
              <a:spcAft>
                <a:spcPts val="600"/>
              </a:spcAft>
              <a:buNone/>
            </a:pPr>
            <a:endParaRPr lang="en-US" b="1" dirty="0">
              <a:solidFill>
                <a:srgbClr val="4A3D37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anose="020B0606020202030204" pitchFamily="34" charset="0"/>
              <a:cs typeface="Times New Roman"/>
            </a:endParaRPr>
          </a:p>
          <a:p>
            <a:pPr marL="0" indent="0" algn="r">
              <a:spcAft>
                <a:spcPts val="600"/>
              </a:spcAft>
              <a:buNone/>
            </a:pPr>
            <a:r>
              <a:rPr lang="ru-RU" b="1" dirty="0" smtClean="0">
                <a:solidFill>
                  <a:srgbClr val="4A3D3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  <a:cs typeface="Times New Roman"/>
              </a:rPr>
              <a:t>Быстров Н.В.</a:t>
            </a:r>
          </a:p>
          <a:p>
            <a:pPr marL="0" indent="0" algn="r">
              <a:spcAft>
                <a:spcPts val="600"/>
              </a:spcAft>
              <a:buNone/>
            </a:pPr>
            <a:r>
              <a:rPr lang="ru-RU" sz="1900" b="1" dirty="0" smtClean="0">
                <a:solidFill>
                  <a:srgbClr val="4A3D3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  <a:cs typeface="Times New Roman"/>
              </a:rPr>
              <a:t>Генеральный директор </a:t>
            </a:r>
          </a:p>
          <a:p>
            <a:pPr marL="0" indent="0" algn="r">
              <a:spcAft>
                <a:spcPts val="600"/>
              </a:spcAft>
              <a:buNone/>
            </a:pPr>
            <a:r>
              <a:rPr lang="ru-RU" sz="1900" b="1" dirty="0" smtClean="0">
                <a:solidFill>
                  <a:srgbClr val="4A3D3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  <a:cs typeface="Times New Roman"/>
              </a:rPr>
              <a:t>ООО «</a:t>
            </a:r>
            <a:r>
              <a:rPr lang="ru-RU" sz="1900" b="1" dirty="0" err="1" smtClean="0">
                <a:solidFill>
                  <a:srgbClr val="4A3D3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  <a:cs typeface="Times New Roman"/>
              </a:rPr>
              <a:t>Автодор</a:t>
            </a:r>
            <a:r>
              <a:rPr lang="ru-RU" sz="1900" b="1" dirty="0" smtClean="0">
                <a:solidFill>
                  <a:srgbClr val="4A3D3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  <a:cs typeface="Times New Roman"/>
              </a:rPr>
              <a:t> Инжиниринг»</a:t>
            </a:r>
            <a:endParaRPr lang="ru-RU" sz="1900" b="1" dirty="0">
              <a:solidFill>
                <a:srgbClr val="4A3D37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anose="020B0606020202030204" pitchFamily="34" charset="0"/>
              <a:cs typeface="Times New Roman"/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806919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300192" y="1563638"/>
            <a:ext cx="2448272" cy="86409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СВОДЫ ПРАВИЛ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203848" y="1563638"/>
            <a:ext cx="2664296" cy="86409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МЕЖГОСУДАРСТВЕННЫЕ СТАНДАРТЫ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23528" y="1563638"/>
            <a:ext cx="2448272" cy="86409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НАЦИОНАЛЬНЫЕ СТАНДАРТЫ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907704" y="2931790"/>
            <a:ext cx="2448272" cy="86409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МЕТОДИЧЕСКИЕ </a:t>
            </a:r>
            <a:r>
              <a:rPr lang="ru-RU" dirty="0" smtClean="0"/>
              <a:t>ДОКУМЕНТЫ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5004048" y="2931790"/>
            <a:ext cx="2448272" cy="86409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СТАНДАРТЫ ОРГАНИЗАЦИЙ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323530" y="771551"/>
            <a:ext cx="845826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dirty="0" smtClean="0">
                <a:latin typeface="Times New Roman"/>
                <a:cs typeface="Times New Roman"/>
              </a:rPr>
              <a:t>Основные нормативно-технические документы (до 15.02.2015)</a:t>
            </a:r>
            <a:endParaRPr lang="ru-RU" sz="24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2239" y="771551"/>
            <a:ext cx="89008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dirty="0" smtClean="0">
                <a:latin typeface="Times New Roman"/>
                <a:cs typeface="Times New Roman"/>
              </a:rPr>
              <a:t>Основные нормативно-технические документы (после 15.02.2015)</a:t>
            </a:r>
            <a:endParaRPr lang="ru-RU" sz="2400" dirty="0">
              <a:latin typeface="Times New Roman"/>
              <a:cs typeface="Times New Roman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23528" y="2427734"/>
            <a:ext cx="2448272" cy="86409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НАЦИОНАЛЬНЫЕ СТАНДАРТЫ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203848" y="2427734"/>
            <a:ext cx="2664296" cy="86409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МЕЖГОСУДАРСТВЕННЫЕ СТАНДАРТЫ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6300192" y="2427734"/>
            <a:ext cx="2448272" cy="86409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СВОДЫ ПРАВИЛ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907704" y="3507854"/>
            <a:ext cx="2448272" cy="86409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МЕТОДИЧЕСКИЕ </a:t>
            </a:r>
            <a:r>
              <a:rPr lang="ru-RU" dirty="0" smtClean="0"/>
              <a:t>ДОКУМЕНТЫ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5004048" y="3507854"/>
            <a:ext cx="2448272" cy="86409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СТАНДАРТЫ ОРГАНИЗАЦИЙ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323528" y="1347615"/>
            <a:ext cx="8424936" cy="936104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МЕЖГОСУДАРСТВЕННЫЕ СТАНДАРТЫ ПО ПРОГРАММЕ РАЗРАБОТКИ СТАНДАРТОВ УТВЕРЖДЕННОЙ РЕШЕНИЕМ КОЛЛЕГИИ ЕВРАЗИЙСКОЙ ЭКОНОМИЧЕСКОЙ КОМИССИИ ОТ 13 ИЮНЯ 2012 ГОДА № 81</a:t>
            </a:r>
            <a:endParaRPr lang="ru-RU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33468"/>
            <a:ext cx="5400600" cy="486054"/>
          </a:xfrm>
        </p:spPr>
        <p:txBody>
          <a:bodyPr>
            <a:noAutofit/>
          </a:bodyPr>
          <a:lstStyle/>
          <a:p>
            <a:r>
              <a:rPr lang="ru-RU" sz="2000" b="1" dirty="0" smtClean="0">
                <a:solidFill>
                  <a:srgbClr val="5B5655"/>
                </a:solidFill>
                <a:latin typeface="Arial Narrow" panose="020B0606020202030204" pitchFamily="34" charset="0"/>
              </a:rPr>
              <a:t>МЕЖГОСУДАРСТВЕННЫЕ СТАНДАРТЫ</a:t>
            </a:r>
            <a:endParaRPr lang="ru-RU" sz="2000" b="1" dirty="0">
              <a:solidFill>
                <a:srgbClr val="5B5655"/>
              </a:solidFill>
              <a:latin typeface="Arial Narrow" panose="020B060602020203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897565"/>
            <a:ext cx="8229600" cy="3394472"/>
          </a:xfrm>
        </p:spPr>
        <p:txBody>
          <a:bodyPr>
            <a:normAutofit/>
          </a:bodyPr>
          <a:lstStyle/>
          <a:p>
            <a:pPr algn="just"/>
            <a:r>
              <a:rPr lang="ru-RU" sz="1800" dirty="0" smtClean="0">
                <a:solidFill>
                  <a:srgbClr val="5B5655"/>
                </a:solidFill>
                <a:latin typeface="Arial Narrow" panose="020B0606020202030204" pitchFamily="34" charset="0"/>
              </a:rPr>
              <a:t>Разработанные впервые</a:t>
            </a:r>
            <a:r>
              <a:rPr lang="en-US" sz="1800" dirty="0" smtClean="0">
                <a:solidFill>
                  <a:srgbClr val="5B5655"/>
                </a:solidFill>
                <a:latin typeface="Arial Narrow" panose="020B0606020202030204" pitchFamily="34" charset="0"/>
              </a:rPr>
              <a:t> </a:t>
            </a:r>
            <a:r>
              <a:rPr lang="ru-RU" sz="1800" dirty="0" smtClean="0">
                <a:solidFill>
                  <a:srgbClr val="5B5655"/>
                </a:solidFill>
                <a:latin typeface="Arial Narrow" panose="020B0606020202030204" pitchFamily="34" charset="0"/>
              </a:rPr>
              <a:t>на межгосударственном уровне и нормируют конкретный объект стандартизации</a:t>
            </a:r>
          </a:p>
        </p:txBody>
      </p:sp>
      <p:graphicFrame>
        <p:nvGraphicFramePr>
          <p:cNvPr id="4" name="Диаграмма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00671907"/>
              </p:ext>
            </p:extLst>
          </p:nvPr>
        </p:nvGraphicFramePr>
        <p:xfrm>
          <a:off x="611560" y="1707654"/>
          <a:ext cx="7992888" cy="24842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0163154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33468"/>
            <a:ext cx="5256584" cy="486054"/>
          </a:xfrm>
        </p:spPr>
        <p:txBody>
          <a:bodyPr>
            <a:noAutofit/>
          </a:bodyPr>
          <a:lstStyle/>
          <a:p>
            <a:r>
              <a:rPr lang="ru-RU" sz="2000" b="1" dirty="0" smtClean="0">
                <a:solidFill>
                  <a:srgbClr val="5B5655"/>
                </a:solidFill>
                <a:latin typeface="Arial Narrow" panose="020B0606020202030204" pitchFamily="34" charset="0"/>
              </a:rPr>
              <a:t>ВПЕРВЫЕ УСТАНАВЛИВАЕТСЯ НА МЕЖГОСУДАРСТВЕННОМ УРОВНЕ</a:t>
            </a:r>
            <a:endParaRPr lang="ru-RU" sz="2000" b="1" dirty="0">
              <a:solidFill>
                <a:srgbClr val="5B5655"/>
              </a:solidFill>
              <a:latin typeface="Arial Narrow" panose="020B060602020203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951570"/>
            <a:ext cx="8229600" cy="3294366"/>
          </a:xfrm>
        </p:spPr>
        <p:txBody>
          <a:bodyPr>
            <a:normAutofit fontScale="85000" lnSpcReduction="10000"/>
          </a:bodyPr>
          <a:lstStyle/>
          <a:p>
            <a:pPr algn="just"/>
            <a:r>
              <a:rPr lang="ru-RU" sz="2000" dirty="0" smtClean="0">
                <a:solidFill>
                  <a:srgbClr val="5B5655"/>
                </a:solidFill>
                <a:latin typeface="Arial Narrow" panose="020B0606020202030204" pitchFamily="34" charset="0"/>
              </a:rPr>
              <a:t>Изыскания:</a:t>
            </a:r>
          </a:p>
          <a:p>
            <a:pPr lvl="1" algn="just"/>
            <a:r>
              <a:rPr lang="ru-RU" sz="1800" dirty="0" smtClean="0">
                <a:solidFill>
                  <a:srgbClr val="5B5655"/>
                </a:solidFill>
                <a:latin typeface="Arial Narrow" panose="020B0606020202030204" pitchFamily="34" charset="0"/>
              </a:rPr>
              <a:t>общие </a:t>
            </a:r>
            <a:r>
              <a:rPr lang="ru-RU" sz="1800" dirty="0">
                <a:solidFill>
                  <a:srgbClr val="5B5655"/>
                </a:solidFill>
                <a:latin typeface="Arial Narrow" panose="020B0606020202030204" pitchFamily="34" charset="0"/>
              </a:rPr>
              <a:t>требования к инженерным изысканиям автомобильных дорог, а не к инженерным изысканиям зданий и сооружений;</a:t>
            </a:r>
          </a:p>
          <a:p>
            <a:pPr lvl="1" algn="just"/>
            <a:r>
              <a:rPr lang="ru-RU" sz="1800" dirty="0" smtClean="0">
                <a:solidFill>
                  <a:srgbClr val="5B5655"/>
                </a:solidFill>
                <a:latin typeface="Arial Narrow" panose="020B0606020202030204" pitchFamily="34" charset="0"/>
              </a:rPr>
              <a:t>требования </a:t>
            </a:r>
            <a:r>
              <a:rPr lang="ru-RU" sz="1800" dirty="0">
                <a:solidFill>
                  <a:srgbClr val="5B5655"/>
                </a:solidFill>
                <a:latin typeface="Arial Narrow" panose="020B0606020202030204" pitchFamily="34" charset="0"/>
              </a:rPr>
              <a:t>к инженерным изысканиям для </a:t>
            </a:r>
            <a:r>
              <a:rPr lang="ru-RU" sz="1800" dirty="0" err="1">
                <a:solidFill>
                  <a:srgbClr val="5B5655"/>
                </a:solidFill>
                <a:latin typeface="Arial Narrow" panose="020B0606020202030204" pitchFamily="34" charset="0"/>
              </a:rPr>
              <a:t>предпроектной</a:t>
            </a:r>
            <a:r>
              <a:rPr lang="ru-RU" sz="1800" dirty="0">
                <a:solidFill>
                  <a:srgbClr val="5B5655"/>
                </a:solidFill>
                <a:latin typeface="Arial Narrow" panose="020B0606020202030204" pitchFamily="34" charset="0"/>
              </a:rPr>
              <a:t> документации (в том числе территориального планирования и планировки территории) под размещение автомобильных дорог;</a:t>
            </a:r>
          </a:p>
          <a:p>
            <a:pPr lvl="1" algn="just"/>
            <a:r>
              <a:rPr lang="ru-RU" sz="1800" dirty="0" smtClean="0">
                <a:solidFill>
                  <a:srgbClr val="5B5655"/>
                </a:solidFill>
                <a:latin typeface="Arial Narrow" panose="020B0606020202030204" pitchFamily="34" charset="0"/>
              </a:rPr>
              <a:t>требования </a:t>
            </a:r>
            <a:r>
              <a:rPr lang="ru-RU" sz="1800" dirty="0">
                <a:solidFill>
                  <a:srgbClr val="5B5655"/>
                </a:solidFill>
                <a:latin typeface="Arial Narrow" panose="020B0606020202030204" pitchFamily="34" charset="0"/>
              </a:rPr>
              <a:t>к инженерным изысканиям для подготовки проектной и рабочей документации строительства автомобильных дорог;</a:t>
            </a:r>
          </a:p>
          <a:p>
            <a:pPr lvl="1" algn="just"/>
            <a:r>
              <a:rPr lang="ru-RU" sz="1800" dirty="0" smtClean="0">
                <a:solidFill>
                  <a:srgbClr val="5B5655"/>
                </a:solidFill>
                <a:latin typeface="Arial Narrow" panose="020B0606020202030204" pitchFamily="34" charset="0"/>
              </a:rPr>
              <a:t>требования </a:t>
            </a:r>
            <a:r>
              <a:rPr lang="ru-RU" sz="1800" dirty="0">
                <a:solidFill>
                  <a:srgbClr val="5B5655"/>
                </a:solidFill>
                <a:latin typeface="Arial Narrow" panose="020B0606020202030204" pitchFamily="34" charset="0"/>
              </a:rPr>
              <a:t>к инженерным изысканиям для подготовки проектной документации реконструкции и капитального ремонта автомобильных дорог;</a:t>
            </a:r>
          </a:p>
          <a:p>
            <a:pPr lvl="1" algn="just"/>
            <a:r>
              <a:rPr lang="ru-RU" sz="1800" dirty="0" smtClean="0">
                <a:solidFill>
                  <a:srgbClr val="5B5655"/>
                </a:solidFill>
                <a:latin typeface="Arial Narrow" panose="020B0606020202030204" pitchFamily="34" charset="0"/>
              </a:rPr>
              <a:t>требования </a:t>
            </a:r>
            <a:r>
              <a:rPr lang="ru-RU" sz="1800" dirty="0">
                <a:solidFill>
                  <a:srgbClr val="5B5655"/>
                </a:solidFill>
                <a:latin typeface="Arial Narrow" panose="020B0606020202030204" pitchFamily="34" charset="0"/>
              </a:rPr>
              <a:t>к инженерным изысканиям в процессе строительства автомобильных дорог (впервые для инженерно-геологических изысканий);</a:t>
            </a:r>
          </a:p>
          <a:p>
            <a:pPr lvl="1" algn="just"/>
            <a:r>
              <a:rPr lang="ru-RU" sz="1800" dirty="0" smtClean="0">
                <a:solidFill>
                  <a:srgbClr val="5B5655"/>
                </a:solidFill>
                <a:latin typeface="Arial Narrow" panose="020B0606020202030204" pitchFamily="34" charset="0"/>
              </a:rPr>
              <a:t>требования </a:t>
            </a:r>
            <a:r>
              <a:rPr lang="ru-RU" sz="1800" dirty="0">
                <a:solidFill>
                  <a:srgbClr val="5B5655"/>
                </a:solidFill>
                <a:latin typeface="Arial Narrow" panose="020B0606020202030204" pitchFamily="34" charset="0"/>
              </a:rPr>
              <a:t>к инженерным изысканиям для подготовки проектной документации ремонта и содержания автомобильных </a:t>
            </a:r>
            <a:r>
              <a:rPr lang="ru-RU" sz="1800" dirty="0" smtClean="0">
                <a:solidFill>
                  <a:srgbClr val="5B5655"/>
                </a:solidFill>
                <a:latin typeface="Arial Narrow" panose="020B0606020202030204" pitchFamily="34" charset="0"/>
              </a:rPr>
              <a:t>дорог</a:t>
            </a:r>
            <a:endParaRPr lang="ru-RU" sz="1800" dirty="0">
              <a:solidFill>
                <a:srgbClr val="5B5655"/>
              </a:solidFill>
              <a:latin typeface="Arial Narrow" panose="020B0606020202030204" pitchFamily="34" charset="0"/>
            </a:endParaRPr>
          </a:p>
          <a:p>
            <a:pPr algn="just"/>
            <a:endParaRPr lang="ru-RU" sz="2000" dirty="0">
              <a:solidFill>
                <a:srgbClr val="5B5655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695984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005576"/>
            <a:ext cx="8229600" cy="3510390"/>
          </a:xfrm>
        </p:spPr>
        <p:txBody>
          <a:bodyPr>
            <a:normAutofit lnSpcReduction="10000"/>
          </a:bodyPr>
          <a:lstStyle/>
          <a:p>
            <a:pPr algn="just"/>
            <a:r>
              <a:rPr lang="ru-RU" sz="1900" b="1" dirty="0" smtClean="0">
                <a:solidFill>
                  <a:srgbClr val="5B5655"/>
                </a:solidFill>
                <a:latin typeface="Arial Narrow" panose="020B0606020202030204" pitchFamily="34" charset="0"/>
              </a:rPr>
              <a:t>Проектирование тоннелей:</a:t>
            </a:r>
          </a:p>
          <a:p>
            <a:pPr lvl="1" algn="just"/>
            <a:r>
              <a:rPr lang="ru-RU" sz="1800" dirty="0">
                <a:solidFill>
                  <a:srgbClr val="5B5655"/>
                </a:solidFill>
                <a:latin typeface="Arial Narrow" panose="020B0606020202030204" pitchFamily="34" charset="0"/>
              </a:rPr>
              <a:t>реализован международный подход по определению габарита приближения строений и оборудования тоннелей на автомобильных дорогах общего </a:t>
            </a:r>
            <a:r>
              <a:rPr lang="ru-RU" sz="1800" dirty="0" smtClean="0">
                <a:solidFill>
                  <a:srgbClr val="5B5655"/>
                </a:solidFill>
                <a:latin typeface="Arial Narrow" panose="020B0606020202030204" pitchFamily="34" charset="0"/>
              </a:rPr>
              <a:t>пользования</a:t>
            </a:r>
          </a:p>
          <a:p>
            <a:pPr algn="just"/>
            <a:r>
              <a:rPr lang="ru-RU" sz="1900" b="1" dirty="0">
                <a:solidFill>
                  <a:srgbClr val="5B5655"/>
                </a:solidFill>
                <a:latin typeface="Arial Narrow" panose="020B0606020202030204" pitchFamily="34" charset="0"/>
              </a:rPr>
              <a:t>Геометрические параметры велосипедных и пешеходных дорожек</a:t>
            </a:r>
          </a:p>
          <a:p>
            <a:pPr algn="just"/>
            <a:r>
              <a:rPr lang="ru-RU" sz="1900" b="1" dirty="0">
                <a:solidFill>
                  <a:srgbClr val="5B5655"/>
                </a:solidFill>
                <a:latin typeface="Arial Narrow" panose="020B0606020202030204" pitchFamily="34" charset="0"/>
              </a:rPr>
              <a:t>Методы измерения геометрических параметров автомобильных дорог:</a:t>
            </a:r>
          </a:p>
          <a:p>
            <a:pPr lvl="1" algn="just"/>
            <a:r>
              <a:rPr lang="ru-RU" sz="1800" dirty="0" smtClean="0">
                <a:solidFill>
                  <a:srgbClr val="5B5655"/>
                </a:solidFill>
                <a:latin typeface="Arial Narrow" panose="020B0606020202030204" pitchFamily="34" charset="0"/>
              </a:rPr>
              <a:t>помимо </a:t>
            </a:r>
            <a:r>
              <a:rPr lang="ru-RU" sz="1800" dirty="0">
                <a:solidFill>
                  <a:srgbClr val="5B5655"/>
                </a:solidFill>
                <a:latin typeface="Arial Narrow" panose="020B0606020202030204" pitchFamily="34" charset="0"/>
              </a:rPr>
              <a:t>традиционных средств измерений, таких как, например, рулетка измерительная металлическая, дорожная универсальная рейка с базой измерения 3000 мм, нормируется обязательное применение </a:t>
            </a:r>
            <a:r>
              <a:rPr lang="ru-RU" sz="1800" dirty="0" smtClean="0">
                <a:solidFill>
                  <a:srgbClr val="5B5655"/>
                </a:solidFill>
                <a:latin typeface="Arial Narrow" panose="020B0606020202030204" pitchFamily="34" charset="0"/>
              </a:rPr>
              <a:t>систем позиционирования, установленных </a:t>
            </a:r>
            <a:r>
              <a:rPr lang="ru-RU" sz="1800" dirty="0">
                <a:solidFill>
                  <a:srgbClr val="5B5655"/>
                </a:solidFill>
                <a:latin typeface="Arial Narrow" panose="020B0606020202030204" pitchFamily="34" charset="0"/>
              </a:rPr>
              <a:t>в </a:t>
            </a:r>
            <a:r>
              <a:rPr lang="ru-RU" sz="1800" dirty="0" smtClean="0">
                <a:solidFill>
                  <a:srgbClr val="5B5655"/>
                </a:solidFill>
                <a:latin typeface="Arial Narrow" panose="020B0606020202030204" pitchFamily="34" charset="0"/>
              </a:rPr>
              <a:t>передвижных дорожных лабораториях </a:t>
            </a:r>
            <a:r>
              <a:rPr lang="ru-RU" sz="1800" dirty="0">
                <a:solidFill>
                  <a:srgbClr val="5B5655"/>
                </a:solidFill>
                <a:latin typeface="Arial Narrow" panose="020B0606020202030204" pitchFamily="34" charset="0"/>
              </a:rPr>
              <a:t>и </a:t>
            </a:r>
            <a:r>
              <a:rPr lang="ru-RU" sz="1800" dirty="0" smtClean="0">
                <a:solidFill>
                  <a:srgbClr val="5B5655"/>
                </a:solidFill>
                <a:latin typeface="Arial Narrow" panose="020B0606020202030204" pitchFamily="34" charset="0"/>
              </a:rPr>
              <a:t>предназначенных </a:t>
            </a:r>
            <a:r>
              <a:rPr lang="ru-RU" sz="1800" dirty="0">
                <a:solidFill>
                  <a:srgbClr val="5B5655"/>
                </a:solidFill>
                <a:latin typeface="Arial Narrow" panose="020B0606020202030204" pitchFamily="34" charset="0"/>
              </a:rPr>
              <a:t>для определения и регистрации параметров траектории движения (плана трассы) и геометрических характеристик продольного профиля автомобильной </a:t>
            </a:r>
            <a:r>
              <a:rPr lang="ru-RU" sz="1800" dirty="0" smtClean="0">
                <a:solidFill>
                  <a:srgbClr val="5B5655"/>
                </a:solidFill>
                <a:latin typeface="Arial Narrow" panose="020B0606020202030204" pitchFamily="34" charset="0"/>
              </a:rPr>
              <a:t>дороги</a:t>
            </a:r>
          </a:p>
          <a:p>
            <a:pPr algn="just"/>
            <a:endParaRPr lang="ru-RU" sz="2000" dirty="0">
              <a:solidFill>
                <a:srgbClr val="5B5655"/>
              </a:solidFill>
              <a:latin typeface="Arial Narrow" panose="020B0606020202030204" pitchFamily="34" charset="0"/>
            </a:endParaRPr>
          </a:p>
          <a:p>
            <a:pPr algn="just"/>
            <a:endParaRPr lang="ru-RU" sz="2000" dirty="0">
              <a:solidFill>
                <a:srgbClr val="5B5655"/>
              </a:solidFill>
              <a:latin typeface="Arial Narrow" panose="020B0606020202030204" pitchFamily="34" charset="0"/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323528" y="33468"/>
            <a:ext cx="5256584" cy="48605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000" b="1" dirty="0" smtClean="0">
                <a:solidFill>
                  <a:srgbClr val="5B5655"/>
                </a:solidFill>
                <a:latin typeface="Arial Narrow" panose="020B0606020202030204" pitchFamily="34" charset="0"/>
              </a:rPr>
              <a:t>ВПЕРВЫЕ УСТАНАВЛИВАЕТСЯ НА МЕЖГОСУДАРСТВЕННОМ УРОВНЕ</a:t>
            </a:r>
            <a:endParaRPr lang="ru-RU" sz="2000" b="1" dirty="0">
              <a:solidFill>
                <a:srgbClr val="5B5655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550050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699542"/>
            <a:ext cx="8229600" cy="3369822"/>
          </a:xfrm>
        </p:spPr>
        <p:txBody>
          <a:bodyPr>
            <a:noAutofit/>
          </a:bodyPr>
          <a:lstStyle/>
          <a:p>
            <a:pPr algn="just"/>
            <a:r>
              <a:rPr lang="ru-RU" sz="1800" b="1" dirty="0" smtClean="0">
                <a:solidFill>
                  <a:srgbClr val="5B5655"/>
                </a:solidFill>
                <a:latin typeface="Arial Narrow" panose="020B0606020202030204" pitchFamily="34" charset="0"/>
              </a:rPr>
              <a:t>Требования к эксплуатационному состоянию:</a:t>
            </a:r>
          </a:p>
          <a:p>
            <a:pPr lvl="1" algn="just"/>
            <a:r>
              <a:rPr lang="ru-RU" sz="1400" dirty="0">
                <a:solidFill>
                  <a:srgbClr val="5B5655"/>
                </a:solidFill>
                <a:latin typeface="Arial Narrow" panose="020B0606020202030204" pitchFamily="34" charset="0"/>
              </a:rPr>
              <a:t>Впервые введены требования к показателю продольной ровности покрытия по международному индексу </a:t>
            </a:r>
            <a:r>
              <a:rPr lang="ru-RU" sz="1400" dirty="0" smtClean="0">
                <a:solidFill>
                  <a:srgbClr val="5B5655"/>
                </a:solidFill>
                <a:latin typeface="Arial Narrow" panose="020B0606020202030204" pitchFamily="34" charset="0"/>
              </a:rPr>
              <a:t>IRI</a:t>
            </a:r>
          </a:p>
          <a:p>
            <a:pPr lvl="1" algn="just"/>
            <a:r>
              <a:rPr lang="ru-RU" sz="1400" dirty="0">
                <a:solidFill>
                  <a:srgbClr val="5B5655"/>
                </a:solidFill>
                <a:latin typeface="Arial Narrow" panose="020B0606020202030204" pitchFamily="34" charset="0"/>
              </a:rPr>
              <a:t>введены требования к тоннелям и системам сигнализации на железнодорожных </a:t>
            </a:r>
            <a:r>
              <a:rPr lang="ru-RU" sz="1400" dirty="0" smtClean="0">
                <a:solidFill>
                  <a:srgbClr val="5B5655"/>
                </a:solidFill>
                <a:latin typeface="Arial Narrow" panose="020B0606020202030204" pitchFamily="34" charset="0"/>
              </a:rPr>
              <a:t>переездах</a:t>
            </a:r>
          </a:p>
          <a:p>
            <a:pPr algn="just"/>
            <a:r>
              <a:rPr lang="ru-RU" sz="1800" b="1" dirty="0" smtClean="0">
                <a:solidFill>
                  <a:srgbClr val="5B5655"/>
                </a:solidFill>
                <a:latin typeface="Arial Narrow" panose="020B0606020202030204" pitchFamily="34" charset="0"/>
              </a:rPr>
              <a:t>Классификация, технические требования и правила применения временных технических средств </a:t>
            </a:r>
            <a:r>
              <a:rPr lang="ru-RU" sz="1800" b="1" dirty="0">
                <a:solidFill>
                  <a:srgbClr val="5B5655"/>
                </a:solidFill>
                <a:latin typeface="Arial Narrow" panose="020B0606020202030204" pitchFamily="34" charset="0"/>
              </a:rPr>
              <a:t>организации дорожного </a:t>
            </a:r>
            <a:r>
              <a:rPr lang="ru-RU" sz="1800" b="1" dirty="0" smtClean="0">
                <a:solidFill>
                  <a:srgbClr val="5B5655"/>
                </a:solidFill>
                <a:latin typeface="Arial Narrow" panose="020B0606020202030204" pitchFamily="34" charset="0"/>
              </a:rPr>
              <a:t>движения</a:t>
            </a:r>
          </a:p>
          <a:p>
            <a:pPr algn="just"/>
            <a:r>
              <a:rPr lang="ru-RU" sz="1800" b="1" dirty="0" smtClean="0">
                <a:solidFill>
                  <a:srgbClr val="5B5655"/>
                </a:solidFill>
                <a:latin typeface="Arial Narrow" panose="020B0606020202030204" pitchFamily="34" charset="0"/>
              </a:rPr>
              <a:t>Устанавливаются технические требования и методы контроля цветных покрытий противоскольжения</a:t>
            </a:r>
          </a:p>
          <a:p>
            <a:pPr algn="just"/>
            <a:r>
              <a:rPr lang="ru-RU" sz="1800" b="1" dirty="0" smtClean="0">
                <a:solidFill>
                  <a:srgbClr val="5B5655"/>
                </a:solidFill>
                <a:latin typeface="Arial Narrow" panose="020B0606020202030204" pitchFamily="34" charset="0"/>
              </a:rPr>
              <a:t>Измерение ровности:</a:t>
            </a:r>
          </a:p>
          <a:p>
            <a:pPr lvl="1" algn="just"/>
            <a:r>
              <a:rPr lang="ru-RU" sz="1400" dirty="0" smtClean="0">
                <a:solidFill>
                  <a:srgbClr val="5B5655"/>
                </a:solidFill>
                <a:latin typeface="Arial Narrow" panose="020B0606020202030204" pitchFamily="34" charset="0"/>
              </a:rPr>
              <a:t>Устанавливаются единые </a:t>
            </a:r>
            <a:r>
              <a:rPr lang="ru-RU" sz="1400" dirty="0">
                <a:solidFill>
                  <a:srgbClr val="5B5655"/>
                </a:solidFill>
                <a:latin typeface="Arial Narrow" panose="020B0606020202030204" pitchFamily="34" charset="0"/>
              </a:rPr>
              <a:t>требования к высокоскоростным </a:t>
            </a:r>
            <a:r>
              <a:rPr lang="ru-RU" sz="1400" dirty="0" smtClean="0">
                <a:solidFill>
                  <a:srgbClr val="5B5655"/>
                </a:solidFill>
                <a:latin typeface="Arial Narrow" panose="020B0606020202030204" pitchFamily="34" charset="0"/>
              </a:rPr>
              <a:t>профилометрам</a:t>
            </a:r>
          </a:p>
          <a:p>
            <a:pPr algn="just"/>
            <a:r>
              <a:rPr lang="ru-RU" sz="1800" b="1" dirty="0" smtClean="0">
                <a:solidFill>
                  <a:srgbClr val="5B5655"/>
                </a:solidFill>
                <a:latin typeface="Arial Narrow" panose="020B0606020202030204" pitchFamily="34" charset="0"/>
              </a:rPr>
              <a:t>Технические </a:t>
            </a:r>
            <a:r>
              <a:rPr lang="ru-RU" sz="1800" b="1" dirty="0">
                <a:solidFill>
                  <a:srgbClr val="5B5655"/>
                </a:solidFill>
                <a:latin typeface="Arial Narrow" panose="020B0606020202030204" pitchFamily="34" charset="0"/>
              </a:rPr>
              <a:t>требования и методы контроля </a:t>
            </a:r>
            <a:r>
              <a:rPr lang="ru-RU" sz="1800" b="1" dirty="0" smtClean="0">
                <a:solidFill>
                  <a:srgbClr val="5B5655"/>
                </a:solidFill>
                <a:latin typeface="Arial Narrow" panose="020B0606020202030204" pitchFamily="34" charset="0"/>
              </a:rPr>
              <a:t>противоослепляющих экранов </a:t>
            </a:r>
          </a:p>
          <a:p>
            <a:pPr algn="just"/>
            <a:r>
              <a:rPr lang="ru-RU" sz="1800" b="1" dirty="0">
                <a:solidFill>
                  <a:srgbClr val="5B5655"/>
                </a:solidFill>
                <a:latin typeface="Arial Narrow" panose="020B0606020202030204" pitchFamily="34" charset="0"/>
              </a:rPr>
              <a:t>Технические требования и методы контроля </a:t>
            </a:r>
            <a:r>
              <a:rPr lang="ru-RU" sz="1800" b="1" dirty="0" smtClean="0">
                <a:solidFill>
                  <a:srgbClr val="5B5655"/>
                </a:solidFill>
                <a:latin typeface="Arial Narrow" panose="020B0606020202030204" pitchFamily="34" charset="0"/>
              </a:rPr>
              <a:t>дорожных зеркал</a:t>
            </a:r>
          </a:p>
          <a:p>
            <a:pPr algn="just"/>
            <a:r>
              <a:rPr lang="ru-RU" sz="1800" b="1" dirty="0" smtClean="0">
                <a:solidFill>
                  <a:srgbClr val="5B5655"/>
                </a:solidFill>
                <a:latin typeface="Arial Narrow" panose="020B0606020202030204" pitchFamily="34" charset="0"/>
              </a:rPr>
              <a:t>Технические требования и методы контроля знаков переменной информации</a:t>
            </a:r>
            <a:endParaRPr lang="ru-RU" sz="1800" b="1" dirty="0">
              <a:solidFill>
                <a:srgbClr val="5B5655"/>
              </a:solidFill>
              <a:latin typeface="Arial Narrow" panose="020B0606020202030204" pitchFamily="34" charset="0"/>
            </a:endParaRPr>
          </a:p>
          <a:p>
            <a:pPr algn="just"/>
            <a:endParaRPr lang="ru-RU" sz="1800" dirty="0">
              <a:solidFill>
                <a:srgbClr val="5B5655"/>
              </a:solidFill>
              <a:latin typeface="Arial Narrow" panose="020B0606020202030204" pitchFamily="34" charset="0"/>
            </a:endParaRPr>
          </a:p>
          <a:p>
            <a:pPr algn="just"/>
            <a:endParaRPr lang="ru-RU" sz="1800" dirty="0">
              <a:solidFill>
                <a:srgbClr val="5B5655"/>
              </a:solidFill>
              <a:latin typeface="Arial Narrow" panose="020B0606020202030204" pitchFamily="34" charset="0"/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323528" y="33468"/>
            <a:ext cx="5256584" cy="48605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000" b="1" smtClean="0">
                <a:solidFill>
                  <a:srgbClr val="5B5655"/>
                </a:solidFill>
                <a:latin typeface="Arial Narrow" panose="020B0606020202030204" pitchFamily="34" charset="0"/>
              </a:rPr>
              <a:t>ВПЕРВЫЕ УСТАНАВЛИВАЕТСЯ НА МЕЖГОСУДАРСТВЕННОМ УРОВНЕ</a:t>
            </a:r>
            <a:endParaRPr lang="ru-RU" sz="2000" b="1" dirty="0">
              <a:solidFill>
                <a:srgbClr val="5B5655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029707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699542"/>
            <a:ext cx="8229600" cy="3585846"/>
          </a:xfrm>
        </p:spPr>
        <p:txBody>
          <a:bodyPr>
            <a:noAutofit/>
          </a:bodyPr>
          <a:lstStyle/>
          <a:p>
            <a:pPr algn="just"/>
            <a:r>
              <a:rPr lang="ru-RU" sz="1800" b="1" dirty="0" smtClean="0">
                <a:solidFill>
                  <a:srgbClr val="5B5655"/>
                </a:solidFill>
                <a:latin typeface="Arial Narrow" panose="020B0606020202030204" pitchFamily="34" charset="0"/>
              </a:rPr>
              <a:t>Методы испытания битумных мастик и </a:t>
            </a:r>
            <a:r>
              <a:rPr lang="ru-RU" sz="1800" b="1" dirty="0" err="1" smtClean="0">
                <a:solidFill>
                  <a:srgbClr val="5B5655"/>
                </a:solidFill>
                <a:latin typeface="Arial Narrow" panose="020B0606020202030204" pitchFamily="34" charset="0"/>
              </a:rPr>
              <a:t>герметиков</a:t>
            </a:r>
            <a:r>
              <a:rPr lang="ru-RU" sz="1800" b="1" dirty="0" smtClean="0">
                <a:solidFill>
                  <a:srgbClr val="5B5655"/>
                </a:solidFill>
                <a:latin typeface="Arial Narrow" panose="020B0606020202030204" pitchFamily="34" charset="0"/>
              </a:rPr>
              <a:t>:</a:t>
            </a:r>
          </a:p>
          <a:p>
            <a:pPr lvl="1" algn="just"/>
            <a:r>
              <a:rPr lang="ru-RU" sz="1400" dirty="0" smtClean="0">
                <a:solidFill>
                  <a:srgbClr val="5B5655"/>
                </a:solidFill>
                <a:latin typeface="Arial Narrow" panose="020B0606020202030204" pitchFamily="34" charset="0"/>
              </a:rPr>
              <a:t>Прочность </a:t>
            </a:r>
            <a:r>
              <a:rPr lang="ru-RU" sz="1400" dirty="0">
                <a:solidFill>
                  <a:srgbClr val="5B5655"/>
                </a:solidFill>
                <a:latin typeface="Arial Narrow" panose="020B0606020202030204" pitchFamily="34" charset="0"/>
              </a:rPr>
              <a:t>сцепления с основанием измеряется методом отрыва </a:t>
            </a:r>
            <a:r>
              <a:rPr lang="ru-RU" sz="1400" dirty="0" err="1">
                <a:solidFill>
                  <a:srgbClr val="5B5655"/>
                </a:solidFill>
                <a:latin typeface="Arial Narrow" panose="020B0606020202030204" pitchFamily="34" charset="0"/>
              </a:rPr>
              <a:t>адгезиметром</a:t>
            </a:r>
            <a:r>
              <a:rPr lang="ru-RU" sz="1400" dirty="0">
                <a:solidFill>
                  <a:srgbClr val="5B5655"/>
                </a:solidFill>
                <a:latin typeface="Arial Narrow" panose="020B0606020202030204" pitchFamily="34" charset="0"/>
              </a:rPr>
              <a:t>.</a:t>
            </a:r>
          </a:p>
          <a:p>
            <a:pPr lvl="1" algn="just"/>
            <a:r>
              <a:rPr lang="ru-RU" sz="1400" dirty="0" smtClean="0">
                <a:solidFill>
                  <a:srgbClr val="5B5655"/>
                </a:solidFill>
                <a:latin typeface="Arial Narrow" panose="020B0606020202030204" pitchFamily="34" charset="0"/>
              </a:rPr>
              <a:t>Температура </a:t>
            </a:r>
            <a:r>
              <a:rPr lang="ru-RU" sz="1400" dirty="0">
                <a:solidFill>
                  <a:srgbClr val="5B5655"/>
                </a:solidFill>
                <a:latin typeface="Arial Narrow" panose="020B0606020202030204" pitchFamily="34" charset="0"/>
              </a:rPr>
              <a:t>хрупкости ударным методом определяется ударным воздействием копра.</a:t>
            </a:r>
          </a:p>
          <a:p>
            <a:pPr lvl="1" algn="just"/>
            <a:r>
              <a:rPr lang="ru-RU" sz="1400" dirty="0" smtClean="0">
                <a:solidFill>
                  <a:srgbClr val="5B5655"/>
                </a:solidFill>
                <a:latin typeface="Arial Narrow" panose="020B0606020202030204" pitchFamily="34" charset="0"/>
              </a:rPr>
              <a:t>Для </a:t>
            </a:r>
            <a:r>
              <a:rPr lang="ru-RU" sz="1400" dirty="0">
                <a:solidFill>
                  <a:srgbClr val="5B5655"/>
                </a:solidFill>
                <a:latin typeface="Arial Narrow" panose="020B0606020202030204" pitchFamily="34" charset="0"/>
              </a:rPr>
              <a:t>мастик на основе резинобитумных вяжущих и/или содержащих в своем составе крупные наполнители (размером частиц более 6 мм) используется модернизированный прибор для определения температуры размягчения.</a:t>
            </a:r>
          </a:p>
          <a:p>
            <a:pPr lvl="1" algn="just"/>
            <a:r>
              <a:rPr lang="ru-RU" sz="1400" dirty="0" smtClean="0">
                <a:solidFill>
                  <a:srgbClr val="5B5655"/>
                </a:solidFill>
                <a:latin typeface="Arial Narrow" panose="020B0606020202030204" pitchFamily="34" charset="0"/>
              </a:rPr>
              <a:t>Добавлен </a:t>
            </a:r>
            <a:r>
              <a:rPr lang="ru-RU" sz="1400" dirty="0">
                <a:solidFill>
                  <a:srgbClr val="5B5655"/>
                </a:solidFill>
                <a:latin typeface="Arial Narrow" panose="020B0606020202030204" pitchFamily="34" charset="0"/>
              </a:rPr>
              <a:t>метод определения однородности</a:t>
            </a:r>
            <a:r>
              <a:rPr lang="ru-RU" sz="1400" dirty="0" smtClean="0">
                <a:solidFill>
                  <a:srgbClr val="5B5655"/>
                </a:solidFill>
                <a:latin typeface="Arial Narrow" panose="020B0606020202030204" pitchFamily="34" charset="0"/>
              </a:rPr>
              <a:t>.</a:t>
            </a:r>
          </a:p>
          <a:p>
            <a:pPr algn="just"/>
            <a:r>
              <a:rPr lang="ru-RU" sz="1800" b="1" dirty="0" smtClean="0">
                <a:solidFill>
                  <a:srgbClr val="5B5655"/>
                </a:solidFill>
                <a:latin typeface="Arial Narrow" panose="020B0606020202030204" pitchFamily="34" charset="0"/>
              </a:rPr>
              <a:t>Для испытаний </a:t>
            </a:r>
            <a:r>
              <a:rPr lang="ru-RU" sz="1800" b="1" dirty="0">
                <a:solidFill>
                  <a:srgbClr val="5B5655"/>
                </a:solidFill>
                <a:latin typeface="Arial Narrow" panose="020B0606020202030204" pitchFamily="34" charset="0"/>
              </a:rPr>
              <a:t>песка и </a:t>
            </a:r>
            <a:r>
              <a:rPr lang="ru-RU" sz="1800" b="1" dirty="0" smtClean="0">
                <a:solidFill>
                  <a:srgbClr val="5B5655"/>
                </a:solidFill>
                <a:latin typeface="Arial Narrow" panose="020B0606020202030204" pitchFamily="34" charset="0"/>
              </a:rPr>
              <a:t>щебня требуется ранее не применяемое в РФ испытательное оборудование и средства измерений:</a:t>
            </a:r>
          </a:p>
          <a:p>
            <a:pPr lvl="1" algn="just"/>
            <a:r>
              <a:rPr lang="ru-RU" sz="1400" dirty="0">
                <a:solidFill>
                  <a:srgbClr val="5B5655"/>
                </a:solidFill>
                <a:latin typeface="Arial Narrow" panose="020B0606020202030204" pitchFamily="34" charset="0"/>
              </a:rPr>
              <a:t>Набор сит с квадратной формой ячеек по ISO 3310-1, ISO 3310-2 (для определения гранулометрического состава </a:t>
            </a:r>
            <a:r>
              <a:rPr lang="ru-RU" sz="1400" dirty="0" smtClean="0">
                <a:solidFill>
                  <a:srgbClr val="5B5655"/>
                </a:solidFill>
                <a:latin typeface="Arial Narrow" panose="020B0606020202030204" pitchFamily="34" charset="0"/>
              </a:rPr>
              <a:t>и </a:t>
            </a:r>
            <a:r>
              <a:rPr lang="ru-RU" sz="1400" dirty="0">
                <a:solidFill>
                  <a:srgbClr val="5B5655"/>
                </a:solidFill>
                <a:latin typeface="Arial Narrow" panose="020B0606020202030204" pitchFamily="34" charset="0"/>
              </a:rPr>
              <a:t>подготовки проб к испытаниям);</a:t>
            </a:r>
          </a:p>
          <a:p>
            <a:pPr lvl="1" algn="just"/>
            <a:r>
              <a:rPr lang="ru-RU" sz="1400" dirty="0">
                <a:solidFill>
                  <a:srgbClr val="5B5655"/>
                </a:solidFill>
                <a:latin typeface="Arial Narrow" panose="020B0606020202030204" pitchFamily="34" charset="0"/>
              </a:rPr>
              <a:t>Испытательная машина Микро-</a:t>
            </a:r>
            <a:r>
              <a:rPr lang="ru-RU" sz="1400" dirty="0" err="1">
                <a:solidFill>
                  <a:srgbClr val="5B5655"/>
                </a:solidFill>
                <a:latin typeface="Arial Narrow" panose="020B0606020202030204" pitchFamily="34" charset="0"/>
              </a:rPr>
              <a:t>Деваль</a:t>
            </a:r>
            <a:r>
              <a:rPr lang="ru-RU" sz="1400" dirty="0">
                <a:solidFill>
                  <a:srgbClr val="5B5655"/>
                </a:solidFill>
                <a:latin typeface="Arial Narrow" panose="020B0606020202030204" pitchFamily="34" charset="0"/>
              </a:rPr>
              <a:t> (для определения сопротивления истиранию зерен щебня (</a:t>
            </a:r>
            <a:r>
              <a:rPr lang="ru-RU" sz="1400" dirty="0" smtClean="0">
                <a:solidFill>
                  <a:srgbClr val="5B5655"/>
                </a:solidFill>
                <a:latin typeface="Arial Narrow" panose="020B0606020202030204" pitchFamily="34" charset="0"/>
              </a:rPr>
              <a:t>гравия);</a:t>
            </a:r>
            <a:endParaRPr lang="ru-RU" sz="1400" dirty="0">
              <a:solidFill>
                <a:srgbClr val="5B5655"/>
              </a:solidFill>
              <a:latin typeface="Arial Narrow" panose="020B0606020202030204" pitchFamily="34" charset="0"/>
            </a:endParaRPr>
          </a:p>
          <a:p>
            <a:pPr lvl="1" algn="just"/>
            <a:r>
              <a:rPr lang="ru-RU" sz="1400" dirty="0">
                <a:solidFill>
                  <a:srgbClr val="5B5655"/>
                </a:solidFill>
                <a:latin typeface="Arial Narrow" panose="020B0606020202030204" pitchFamily="34" charset="0"/>
              </a:rPr>
              <a:t>Испытательная машина Лос-Анджелес (для определения сопротивления дроблению и износу зерен щебня (</a:t>
            </a:r>
            <a:r>
              <a:rPr lang="ru-RU" sz="1400" dirty="0" smtClean="0">
                <a:solidFill>
                  <a:srgbClr val="5B5655"/>
                </a:solidFill>
                <a:latin typeface="Arial Narrow" panose="020B0606020202030204" pitchFamily="34" charset="0"/>
              </a:rPr>
              <a:t>гравия);</a:t>
            </a:r>
            <a:endParaRPr lang="ru-RU" sz="1400" dirty="0">
              <a:solidFill>
                <a:srgbClr val="5B5655"/>
              </a:solidFill>
              <a:latin typeface="Arial Narrow" panose="020B0606020202030204" pitchFamily="34" charset="0"/>
            </a:endParaRPr>
          </a:p>
          <a:p>
            <a:pPr lvl="1" algn="just"/>
            <a:r>
              <a:rPr lang="ru-RU" sz="1400" dirty="0">
                <a:solidFill>
                  <a:srgbClr val="5B5655"/>
                </a:solidFill>
                <a:latin typeface="Arial Narrow" panose="020B0606020202030204" pitchFamily="34" charset="0"/>
              </a:rPr>
              <a:t>Прибор для определения эквивалента </a:t>
            </a:r>
            <a:r>
              <a:rPr lang="ru-RU" sz="1400" dirty="0" smtClean="0">
                <a:solidFill>
                  <a:srgbClr val="5B5655"/>
                </a:solidFill>
                <a:latin typeface="Arial Narrow" panose="020B0606020202030204" pitchFamily="34" charset="0"/>
              </a:rPr>
              <a:t>песка</a:t>
            </a: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323528" y="33468"/>
            <a:ext cx="5256584" cy="48605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000" b="1" smtClean="0">
                <a:solidFill>
                  <a:srgbClr val="5B5655"/>
                </a:solidFill>
                <a:latin typeface="Arial Narrow" panose="020B0606020202030204" pitchFamily="34" charset="0"/>
              </a:rPr>
              <a:t>ВПЕРВЫЕ УСТАНАВЛИВАЕТСЯ НА МЕЖГОСУДАРСТВЕННОМ УРОВНЕ</a:t>
            </a:r>
            <a:endParaRPr lang="ru-RU" sz="2000" b="1" dirty="0">
              <a:solidFill>
                <a:srgbClr val="5B5655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463669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897564"/>
            <a:ext cx="8229600" cy="3585846"/>
          </a:xfrm>
        </p:spPr>
        <p:txBody>
          <a:bodyPr>
            <a:noAutofit/>
          </a:bodyPr>
          <a:lstStyle/>
          <a:p>
            <a:pPr algn="just"/>
            <a:r>
              <a:rPr lang="ru-RU" sz="1600" b="1" dirty="0" smtClean="0">
                <a:solidFill>
                  <a:srgbClr val="5B5655"/>
                </a:solidFill>
                <a:latin typeface="Arial Narrow" panose="020B0606020202030204" pitchFamily="34" charset="0"/>
              </a:rPr>
              <a:t>Для испытаний битумов нефтяных </a:t>
            </a:r>
            <a:r>
              <a:rPr lang="ru-RU" sz="1600" b="1" dirty="0">
                <a:solidFill>
                  <a:srgbClr val="5B5655"/>
                </a:solidFill>
                <a:latin typeface="Arial Narrow" panose="020B0606020202030204" pitchFamily="34" charset="0"/>
              </a:rPr>
              <a:t>дорожных требуется ранее не применяемое в РФ испытательное </a:t>
            </a:r>
            <a:r>
              <a:rPr lang="ru-RU" sz="1600" b="1" dirty="0" err="1">
                <a:solidFill>
                  <a:srgbClr val="5B5655"/>
                </a:solidFill>
                <a:latin typeface="Arial Narrow" panose="020B0606020202030204" pitchFamily="34" charset="0"/>
              </a:rPr>
              <a:t>оборудвание</a:t>
            </a:r>
            <a:r>
              <a:rPr lang="ru-RU" sz="1600" b="1" dirty="0">
                <a:solidFill>
                  <a:srgbClr val="5B5655"/>
                </a:solidFill>
                <a:latin typeface="Arial Narrow" panose="020B0606020202030204" pitchFamily="34" charset="0"/>
              </a:rPr>
              <a:t> и средства измерений :</a:t>
            </a:r>
            <a:endParaRPr lang="ru-RU" sz="1600" b="1" dirty="0" smtClean="0">
              <a:solidFill>
                <a:srgbClr val="5B5655"/>
              </a:solidFill>
              <a:latin typeface="Arial Narrow" panose="020B0606020202030204" pitchFamily="34" charset="0"/>
            </a:endParaRPr>
          </a:p>
          <a:p>
            <a:pPr lvl="1" algn="just"/>
            <a:r>
              <a:rPr lang="ru-RU" sz="1400" dirty="0" err="1" smtClean="0">
                <a:solidFill>
                  <a:srgbClr val="5B5655"/>
                </a:solidFill>
                <a:latin typeface="Arial Narrow" panose="020B0606020202030204" pitchFamily="34" charset="0"/>
              </a:rPr>
              <a:t>Дуктилометр</a:t>
            </a:r>
            <a:r>
              <a:rPr lang="ru-RU" sz="1400" dirty="0" smtClean="0">
                <a:solidFill>
                  <a:srgbClr val="5B5655"/>
                </a:solidFill>
                <a:latin typeface="Arial Narrow" panose="020B0606020202030204" pitchFamily="34" charset="0"/>
              </a:rPr>
              <a:t> </a:t>
            </a:r>
            <a:r>
              <a:rPr lang="ru-RU" sz="1400" dirty="0">
                <a:solidFill>
                  <a:srgbClr val="5B5655"/>
                </a:solidFill>
                <a:latin typeface="Arial Narrow" panose="020B0606020202030204" pitchFamily="34" charset="0"/>
              </a:rPr>
              <a:t>с </a:t>
            </a:r>
            <a:r>
              <a:rPr lang="ru-RU" sz="1400" dirty="0" err="1">
                <a:solidFill>
                  <a:srgbClr val="5B5655"/>
                </a:solidFill>
                <a:latin typeface="Arial Narrow" panose="020B0606020202030204" pitchFamily="34" charset="0"/>
              </a:rPr>
              <a:t>силоизмерителем</a:t>
            </a:r>
            <a:r>
              <a:rPr lang="ru-RU" sz="1400" dirty="0">
                <a:solidFill>
                  <a:srgbClr val="5B5655"/>
                </a:solidFill>
                <a:latin typeface="Arial Narrow" panose="020B0606020202030204" pitchFamily="34" charset="0"/>
              </a:rPr>
              <a:t>  (для определения растяжимости битума и измерения усилий при </a:t>
            </a:r>
            <a:r>
              <a:rPr lang="ru-RU" sz="1400" dirty="0" smtClean="0">
                <a:solidFill>
                  <a:srgbClr val="5B5655"/>
                </a:solidFill>
                <a:latin typeface="Arial Narrow" panose="020B0606020202030204" pitchFamily="34" charset="0"/>
              </a:rPr>
              <a:t>растяжении);</a:t>
            </a:r>
            <a:endParaRPr lang="ru-RU" sz="1400" dirty="0">
              <a:solidFill>
                <a:srgbClr val="5B5655"/>
              </a:solidFill>
              <a:latin typeface="Arial Narrow" panose="020B0606020202030204" pitchFamily="34" charset="0"/>
            </a:endParaRPr>
          </a:p>
          <a:p>
            <a:pPr lvl="1" algn="just"/>
            <a:r>
              <a:rPr lang="ru-RU" sz="1400" dirty="0">
                <a:solidFill>
                  <a:srgbClr val="5B5655"/>
                </a:solidFill>
                <a:latin typeface="Arial Narrow" panose="020B0606020202030204" pitchFamily="34" charset="0"/>
              </a:rPr>
              <a:t>Сушильный шкаф с циркуляцией горячего воздуха (RTFOT) (для определения изменения свойств битума после </a:t>
            </a:r>
            <a:r>
              <a:rPr lang="ru-RU" sz="1400" dirty="0" smtClean="0">
                <a:solidFill>
                  <a:srgbClr val="5B5655"/>
                </a:solidFill>
                <a:latin typeface="Arial Narrow" panose="020B0606020202030204" pitchFamily="34" charset="0"/>
              </a:rPr>
              <a:t>старения);</a:t>
            </a:r>
            <a:endParaRPr lang="ru-RU" sz="1400" dirty="0">
              <a:solidFill>
                <a:srgbClr val="5B5655"/>
              </a:solidFill>
              <a:latin typeface="Arial Narrow" panose="020B0606020202030204" pitchFamily="34" charset="0"/>
            </a:endParaRPr>
          </a:p>
          <a:p>
            <a:pPr lvl="1" algn="just"/>
            <a:r>
              <a:rPr lang="ru-RU" sz="1400" dirty="0">
                <a:solidFill>
                  <a:srgbClr val="5B5655"/>
                </a:solidFill>
                <a:latin typeface="Arial Narrow" panose="020B0606020202030204" pitchFamily="34" charset="0"/>
              </a:rPr>
              <a:t>Ротационный вискозиметр (для определения динамической </a:t>
            </a:r>
            <a:r>
              <a:rPr lang="ru-RU" sz="1400" dirty="0" smtClean="0">
                <a:solidFill>
                  <a:srgbClr val="5B5655"/>
                </a:solidFill>
                <a:latin typeface="Arial Narrow" panose="020B0606020202030204" pitchFamily="34" charset="0"/>
              </a:rPr>
              <a:t>вязкости)</a:t>
            </a:r>
          </a:p>
          <a:p>
            <a:pPr algn="just"/>
            <a:r>
              <a:rPr lang="ru-RU" sz="1600" b="1" dirty="0" smtClean="0">
                <a:solidFill>
                  <a:srgbClr val="5B5655"/>
                </a:solidFill>
                <a:latin typeface="Arial Narrow" panose="020B0606020202030204" pitchFamily="34" charset="0"/>
              </a:rPr>
              <a:t>Методы испытаний минерального порошка:</a:t>
            </a:r>
          </a:p>
          <a:p>
            <a:pPr lvl="1" algn="just"/>
            <a:r>
              <a:rPr lang="ru-RU" sz="1400" dirty="0">
                <a:solidFill>
                  <a:srgbClr val="5B5655"/>
                </a:solidFill>
                <a:latin typeface="Arial Narrow" panose="020B0606020202030204" pitchFamily="34" charset="0"/>
              </a:rPr>
              <a:t>реализован международный подход по определению зернового состава, в связи с этим изменился и стандартный набор сит на международный с размерами ячеек 2 мм, 0,125 мм и 0,063 </a:t>
            </a:r>
            <a:r>
              <a:rPr lang="ru-RU" sz="1400" dirty="0" smtClean="0">
                <a:solidFill>
                  <a:srgbClr val="5B5655"/>
                </a:solidFill>
                <a:latin typeface="Arial Narrow" panose="020B0606020202030204" pitchFamily="34" charset="0"/>
              </a:rPr>
              <a:t>мм;</a:t>
            </a:r>
          </a:p>
          <a:p>
            <a:pPr lvl="1" algn="just"/>
            <a:r>
              <a:rPr lang="ru-RU" sz="1400" dirty="0">
                <a:solidFill>
                  <a:srgbClr val="5B5655"/>
                </a:solidFill>
                <a:latin typeface="Arial Narrow" panose="020B0606020202030204" pitchFamily="34" charset="0"/>
              </a:rPr>
              <a:t>нормирование </a:t>
            </a:r>
            <a:r>
              <a:rPr lang="ru-RU" sz="1400" dirty="0" smtClean="0">
                <a:solidFill>
                  <a:srgbClr val="5B5655"/>
                </a:solidFill>
                <a:latin typeface="Arial Narrow" panose="020B0606020202030204" pitchFamily="34" charset="0"/>
              </a:rPr>
              <a:t>показателя </a:t>
            </a:r>
            <a:r>
              <a:rPr lang="ru-RU" sz="1400" dirty="0">
                <a:solidFill>
                  <a:srgbClr val="5B5655"/>
                </a:solidFill>
                <a:latin typeface="Arial Narrow" panose="020B0606020202030204" pitchFamily="34" charset="0"/>
              </a:rPr>
              <a:t>«</a:t>
            </a:r>
            <a:r>
              <a:rPr lang="ru-RU" sz="1400" dirty="0" err="1">
                <a:solidFill>
                  <a:srgbClr val="5B5655"/>
                </a:solidFill>
                <a:latin typeface="Arial Narrow" panose="020B0606020202030204" pitchFamily="34" charset="0"/>
              </a:rPr>
              <a:t>битумоемкость</a:t>
            </a:r>
            <a:r>
              <a:rPr lang="ru-RU" sz="1400" dirty="0">
                <a:solidFill>
                  <a:srgbClr val="5B5655"/>
                </a:solidFill>
                <a:latin typeface="Arial Narrow" panose="020B0606020202030204" pitchFamily="34" charset="0"/>
              </a:rPr>
              <a:t>», так как этот показатель характеризует оптимальное содержание битума при проектировании состава асфальтобетонной смеси и недостаток или избыток битума будет решающим образом влиять на долговечность асфальтобетонного </a:t>
            </a:r>
            <a:r>
              <a:rPr lang="ru-RU" sz="1400" dirty="0" smtClean="0">
                <a:solidFill>
                  <a:srgbClr val="5B5655"/>
                </a:solidFill>
                <a:latin typeface="Arial Narrow" panose="020B0606020202030204" pitchFamily="34" charset="0"/>
              </a:rPr>
              <a:t>покрытия;</a:t>
            </a:r>
          </a:p>
          <a:p>
            <a:pPr lvl="1" algn="just"/>
            <a:r>
              <a:rPr lang="ru-RU" sz="1400" dirty="0" smtClean="0">
                <a:solidFill>
                  <a:srgbClr val="5B5655"/>
                </a:solidFill>
                <a:latin typeface="Arial Narrow" panose="020B0606020202030204" pitchFamily="34" charset="0"/>
              </a:rPr>
              <a:t>Разработаны методы </a:t>
            </a:r>
            <a:r>
              <a:rPr lang="ru-RU" sz="1400" dirty="0">
                <a:solidFill>
                  <a:srgbClr val="5B5655"/>
                </a:solidFill>
                <a:latin typeface="Arial Narrow" panose="020B0606020202030204" pitchFamily="34" charset="0"/>
              </a:rPr>
              <a:t>определения активности и полуторных окислов минерального </a:t>
            </a:r>
            <a:r>
              <a:rPr lang="ru-RU" sz="1400" dirty="0" smtClean="0">
                <a:solidFill>
                  <a:srgbClr val="5B5655"/>
                </a:solidFill>
                <a:latin typeface="Arial Narrow" panose="020B0606020202030204" pitchFamily="34" charset="0"/>
              </a:rPr>
              <a:t>порошка;</a:t>
            </a: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323528" y="33468"/>
            <a:ext cx="5256584" cy="48605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000" b="1" smtClean="0">
                <a:solidFill>
                  <a:srgbClr val="5B5655"/>
                </a:solidFill>
                <a:latin typeface="Arial Narrow" panose="020B0606020202030204" pitchFamily="34" charset="0"/>
              </a:rPr>
              <a:t>ВПЕРВЫЕ УСТАНАВЛИВАЕТСЯ НА МЕЖГОСУДАРСТВЕННОМ УРОВНЕ</a:t>
            </a:r>
            <a:endParaRPr lang="ru-RU" sz="2000" b="1" dirty="0">
              <a:solidFill>
                <a:srgbClr val="5B5655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174711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АИНЖ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АИНЖ.thmx</Template>
  <TotalTime>96</TotalTime>
  <Words>648</Words>
  <Application>Microsoft Macintosh PowerPoint</Application>
  <PresentationFormat>Экран (16:9)</PresentationFormat>
  <Paragraphs>66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АИНЖ</vt:lpstr>
      <vt:lpstr>Презентация PowerPoint</vt:lpstr>
      <vt:lpstr>Презентация PowerPoint</vt:lpstr>
      <vt:lpstr>Презентация PowerPoint</vt:lpstr>
      <vt:lpstr>МЕЖГОСУДАРСТВЕННЫЕ СТАНДАРТЫ</vt:lpstr>
      <vt:lpstr>ВПЕРВЫЕ УСТАНАВЛИВАЕТСЯ НА МЕЖГОСУДАРСТВЕННОМ УРОВНЕ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olkhovikov_d</dc:creator>
  <cp:lastModifiedBy>MIKHAIL</cp:lastModifiedBy>
  <cp:revision>16</cp:revision>
  <cp:lastPrinted>2014-12-03T10:18:17Z</cp:lastPrinted>
  <dcterms:created xsi:type="dcterms:W3CDTF">2014-04-17T10:21:49Z</dcterms:created>
  <dcterms:modified xsi:type="dcterms:W3CDTF">2014-12-17T16:15:09Z</dcterms:modified>
</cp:coreProperties>
</file>