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xlsx" ContentType="application/vnd.openxmlformats-officedocument.spreadsheetml.sheet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3"/>
  </p:notesMasterIdLst>
  <p:sldIdLst>
    <p:sldId id="256" r:id="rId2"/>
    <p:sldId id="257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58" r:id="rId22"/>
  </p:sldIdLst>
  <p:sldSz cx="9144000" cy="6858000" type="screen4x3"/>
  <p:notesSz cx="6797675" cy="9872663"/>
  <p:defaultTextStyle>
    <a:defPPr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3D37"/>
    <a:srgbClr val="F4D0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585" autoAdjust="0"/>
  </p:normalViewPr>
  <p:slideViewPr>
    <p:cSldViewPr snapToGrid="0" snapToObjects="1">
      <p:cViewPr>
        <p:scale>
          <a:sx n="88" d="100"/>
          <a:sy n="88" d="100"/>
        </p:scale>
        <p:origin x="-2128" y="-3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Лист5!$B$1</c:f>
              <c:strCache>
                <c:ptCount val="1"/>
                <c:pt idx="0">
                  <c:v>1</c:v>
                </c:pt>
              </c:strCache>
            </c:strRef>
          </c:tx>
          <c:spPr>
            <a:ln>
              <a:solidFill>
                <a:srgbClr val="0070C0"/>
              </a:solidFill>
            </a:ln>
          </c:spPr>
          <c:marker>
            <c:symbol val="none"/>
          </c:marker>
          <c:xVal>
            <c:numRef>
              <c:f>Лист5!$A$3:$A$25</c:f>
              <c:numCache>
                <c:formatCode>General</c:formatCode>
                <c:ptCount val="23"/>
                <c:pt idx="0">
                  <c:v>1.0</c:v>
                </c:pt>
                <c:pt idx="1">
                  <c:v>5.0</c:v>
                </c:pt>
                <c:pt idx="2">
                  <c:v>7.0</c:v>
                </c:pt>
                <c:pt idx="3">
                  <c:v>8.0</c:v>
                </c:pt>
                <c:pt idx="4">
                  <c:v>9.0</c:v>
                </c:pt>
                <c:pt idx="5">
                  <c:v>10.0</c:v>
                </c:pt>
                <c:pt idx="6">
                  <c:v>12.0</c:v>
                </c:pt>
                <c:pt idx="7">
                  <c:v>15.0</c:v>
                </c:pt>
                <c:pt idx="8">
                  <c:v>20.0</c:v>
                </c:pt>
                <c:pt idx="9">
                  <c:v>25.0</c:v>
                </c:pt>
                <c:pt idx="10">
                  <c:v>30.0</c:v>
                </c:pt>
                <c:pt idx="11">
                  <c:v>40.0</c:v>
                </c:pt>
                <c:pt idx="12">
                  <c:v>50.0</c:v>
                </c:pt>
                <c:pt idx="13">
                  <c:v>60.0</c:v>
                </c:pt>
                <c:pt idx="14">
                  <c:v>70.0</c:v>
                </c:pt>
                <c:pt idx="15">
                  <c:v>80.0</c:v>
                </c:pt>
                <c:pt idx="16">
                  <c:v>90.0</c:v>
                </c:pt>
                <c:pt idx="17">
                  <c:v>100.0</c:v>
                </c:pt>
                <c:pt idx="18">
                  <c:v>110.0</c:v>
                </c:pt>
                <c:pt idx="19">
                  <c:v>120.0</c:v>
                </c:pt>
                <c:pt idx="20">
                  <c:v>130.0</c:v>
                </c:pt>
                <c:pt idx="21">
                  <c:v>140.0</c:v>
                </c:pt>
                <c:pt idx="22">
                  <c:v>150.0</c:v>
                </c:pt>
              </c:numCache>
            </c:numRef>
          </c:xVal>
          <c:yVal>
            <c:numRef>
              <c:f>Лист5!$B$3:$B$25</c:f>
              <c:numCache>
                <c:formatCode>General</c:formatCode>
                <c:ptCount val="23"/>
                <c:pt idx="0">
                  <c:v>0.0</c:v>
                </c:pt>
                <c:pt idx="1">
                  <c:v>0.4</c:v>
                </c:pt>
                <c:pt idx="2">
                  <c:v>0.6</c:v>
                </c:pt>
                <c:pt idx="3">
                  <c:v>0.72</c:v>
                </c:pt>
                <c:pt idx="4">
                  <c:v>0.74</c:v>
                </c:pt>
                <c:pt idx="5">
                  <c:v>0.78</c:v>
                </c:pt>
                <c:pt idx="6">
                  <c:v>0.79</c:v>
                </c:pt>
                <c:pt idx="7">
                  <c:v>0.78</c:v>
                </c:pt>
                <c:pt idx="8">
                  <c:v>0.7</c:v>
                </c:pt>
                <c:pt idx="9">
                  <c:v>0.61</c:v>
                </c:pt>
                <c:pt idx="10">
                  <c:v>0.54</c:v>
                </c:pt>
                <c:pt idx="11">
                  <c:v>0.45</c:v>
                </c:pt>
                <c:pt idx="12">
                  <c:v>0.37</c:v>
                </c:pt>
                <c:pt idx="13">
                  <c:v>0.3</c:v>
                </c:pt>
                <c:pt idx="14">
                  <c:v>0.24</c:v>
                </c:pt>
                <c:pt idx="15">
                  <c:v>0.2</c:v>
                </c:pt>
                <c:pt idx="16">
                  <c:v>0.15</c:v>
                </c:pt>
                <c:pt idx="17">
                  <c:v>0.12</c:v>
                </c:pt>
                <c:pt idx="18">
                  <c:v>0.1</c:v>
                </c:pt>
                <c:pt idx="19">
                  <c:v>0.07</c:v>
                </c:pt>
                <c:pt idx="20">
                  <c:v>0.06</c:v>
                </c:pt>
                <c:pt idx="21">
                  <c:v>0.05</c:v>
                </c:pt>
                <c:pt idx="22">
                  <c:v>0.03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Лист5!$C$1</c:f>
              <c:strCache>
                <c:ptCount val="1"/>
                <c:pt idx="0">
                  <c:v>2</c:v>
                </c:pt>
              </c:strCache>
            </c:strRef>
          </c:tx>
          <c:spPr>
            <a:ln>
              <a:solidFill>
                <a:srgbClr val="92D050"/>
              </a:solidFill>
            </a:ln>
          </c:spPr>
          <c:marker>
            <c:symbol val="none"/>
          </c:marker>
          <c:xVal>
            <c:numRef>
              <c:f>Лист5!$A$3:$A$25</c:f>
              <c:numCache>
                <c:formatCode>General</c:formatCode>
                <c:ptCount val="23"/>
                <c:pt idx="0">
                  <c:v>1.0</c:v>
                </c:pt>
                <c:pt idx="1">
                  <c:v>5.0</c:v>
                </c:pt>
                <c:pt idx="2">
                  <c:v>7.0</c:v>
                </c:pt>
                <c:pt idx="3">
                  <c:v>8.0</c:v>
                </c:pt>
                <c:pt idx="4">
                  <c:v>9.0</c:v>
                </c:pt>
                <c:pt idx="5">
                  <c:v>10.0</c:v>
                </c:pt>
                <c:pt idx="6">
                  <c:v>12.0</c:v>
                </c:pt>
                <c:pt idx="7">
                  <c:v>15.0</c:v>
                </c:pt>
                <c:pt idx="8">
                  <c:v>20.0</c:v>
                </c:pt>
                <c:pt idx="9">
                  <c:v>25.0</c:v>
                </c:pt>
                <c:pt idx="10">
                  <c:v>30.0</c:v>
                </c:pt>
                <c:pt idx="11">
                  <c:v>40.0</c:v>
                </c:pt>
                <c:pt idx="12">
                  <c:v>50.0</c:v>
                </c:pt>
                <c:pt idx="13">
                  <c:v>60.0</c:v>
                </c:pt>
                <c:pt idx="14">
                  <c:v>70.0</c:v>
                </c:pt>
                <c:pt idx="15">
                  <c:v>80.0</c:v>
                </c:pt>
                <c:pt idx="16">
                  <c:v>90.0</c:v>
                </c:pt>
                <c:pt idx="17">
                  <c:v>100.0</c:v>
                </c:pt>
                <c:pt idx="18">
                  <c:v>110.0</c:v>
                </c:pt>
                <c:pt idx="19">
                  <c:v>120.0</c:v>
                </c:pt>
                <c:pt idx="20">
                  <c:v>130.0</c:v>
                </c:pt>
                <c:pt idx="21">
                  <c:v>140.0</c:v>
                </c:pt>
                <c:pt idx="22">
                  <c:v>150.0</c:v>
                </c:pt>
              </c:numCache>
            </c:numRef>
          </c:xVal>
          <c:yVal>
            <c:numRef>
              <c:f>Лист5!$C$3:$C$25</c:f>
              <c:numCache>
                <c:formatCode>General</c:formatCode>
                <c:ptCount val="23"/>
                <c:pt idx="0">
                  <c:v>0.0</c:v>
                </c:pt>
                <c:pt idx="1">
                  <c:v>0.8</c:v>
                </c:pt>
                <c:pt idx="2">
                  <c:v>1.12</c:v>
                </c:pt>
                <c:pt idx="3">
                  <c:v>1.175</c:v>
                </c:pt>
                <c:pt idx="4">
                  <c:v>1.18</c:v>
                </c:pt>
                <c:pt idx="5">
                  <c:v>1.18</c:v>
                </c:pt>
                <c:pt idx="6">
                  <c:v>1.15</c:v>
                </c:pt>
                <c:pt idx="7">
                  <c:v>1.08</c:v>
                </c:pt>
                <c:pt idx="8">
                  <c:v>0.98</c:v>
                </c:pt>
                <c:pt idx="9">
                  <c:v>0.85</c:v>
                </c:pt>
                <c:pt idx="10">
                  <c:v>0.72</c:v>
                </c:pt>
                <c:pt idx="11">
                  <c:v>0.53</c:v>
                </c:pt>
                <c:pt idx="12">
                  <c:v>0.41</c:v>
                </c:pt>
                <c:pt idx="13">
                  <c:v>0.31</c:v>
                </c:pt>
                <c:pt idx="14">
                  <c:v>0.2</c:v>
                </c:pt>
                <c:pt idx="15">
                  <c:v>0.16</c:v>
                </c:pt>
                <c:pt idx="16">
                  <c:v>0.11</c:v>
                </c:pt>
                <c:pt idx="17">
                  <c:v>0.08</c:v>
                </c:pt>
                <c:pt idx="18">
                  <c:v>0.06</c:v>
                </c:pt>
                <c:pt idx="19">
                  <c:v>0.055</c:v>
                </c:pt>
                <c:pt idx="20">
                  <c:v>0.05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Лист5!$D$1</c:f>
              <c:strCache>
                <c:ptCount val="1"/>
                <c:pt idx="0">
                  <c:v>3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ymbol val="none"/>
          </c:marker>
          <c:xVal>
            <c:numRef>
              <c:f>Лист5!$A$3:$A$25</c:f>
              <c:numCache>
                <c:formatCode>General</c:formatCode>
                <c:ptCount val="23"/>
                <c:pt idx="0">
                  <c:v>1.0</c:v>
                </c:pt>
                <c:pt idx="1">
                  <c:v>5.0</c:v>
                </c:pt>
                <c:pt idx="2">
                  <c:v>7.0</c:v>
                </c:pt>
                <c:pt idx="3">
                  <c:v>8.0</c:v>
                </c:pt>
                <c:pt idx="4">
                  <c:v>9.0</c:v>
                </c:pt>
                <c:pt idx="5">
                  <c:v>10.0</c:v>
                </c:pt>
                <c:pt idx="6">
                  <c:v>12.0</c:v>
                </c:pt>
                <c:pt idx="7">
                  <c:v>15.0</c:v>
                </c:pt>
                <c:pt idx="8">
                  <c:v>20.0</c:v>
                </c:pt>
                <c:pt idx="9">
                  <c:v>25.0</c:v>
                </c:pt>
                <c:pt idx="10">
                  <c:v>30.0</c:v>
                </c:pt>
                <c:pt idx="11">
                  <c:v>40.0</c:v>
                </c:pt>
                <c:pt idx="12">
                  <c:v>50.0</c:v>
                </c:pt>
                <c:pt idx="13">
                  <c:v>60.0</c:v>
                </c:pt>
                <c:pt idx="14">
                  <c:v>70.0</c:v>
                </c:pt>
                <c:pt idx="15">
                  <c:v>80.0</c:v>
                </c:pt>
                <c:pt idx="16">
                  <c:v>90.0</c:v>
                </c:pt>
                <c:pt idx="17">
                  <c:v>100.0</c:v>
                </c:pt>
                <c:pt idx="18">
                  <c:v>110.0</c:v>
                </c:pt>
                <c:pt idx="19">
                  <c:v>120.0</c:v>
                </c:pt>
                <c:pt idx="20">
                  <c:v>130.0</c:v>
                </c:pt>
                <c:pt idx="21">
                  <c:v>140.0</c:v>
                </c:pt>
                <c:pt idx="22">
                  <c:v>150.0</c:v>
                </c:pt>
              </c:numCache>
            </c:numRef>
          </c:xVal>
          <c:yVal>
            <c:numRef>
              <c:f>Лист5!$D$3:$D$25</c:f>
              <c:numCache>
                <c:formatCode>General</c:formatCode>
                <c:ptCount val="23"/>
                <c:pt idx="0">
                  <c:v>0.0</c:v>
                </c:pt>
                <c:pt idx="1">
                  <c:v>1.0</c:v>
                </c:pt>
                <c:pt idx="2">
                  <c:v>1.3</c:v>
                </c:pt>
                <c:pt idx="3">
                  <c:v>1.4</c:v>
                </c:pt>
                <c:pt idx="4">
                  <c:v>1.58</c:v>
                </c:pt>
                <c:pt idx="5">
                  <c:v>1.6</c:v>
                </c:pt>
                <c:pt idx="6">
                  <c:v>1.58</c:v>
                </c:pt>
                <c:pt idx="7">
                  <c:v>1.5</c:v>
                </c:pt>
                <c:pt idx="8">
                  <c:v>1.2</c:v>
                </c:pt>
                <c:pt idx="9">
                  <c:v>1.0</c:v>
                </c:pt>
                <c:pt idx="10">
                  <c:v>0.75</c:v>
                </c:pt>
                <c:pt idx="11">
                  <c:v>0.55</c:v>
                </c:pt>
                <c:pt idx="12">
                  <c:v>0.45</c:v>
                </c:pt>
                <c:pt idx="13">
                  <c:v>0.35</c:v>
                </c:pt>
                <c:pt idx="14">
                  <c:v>0.25</c:v>
                </c:pt>
                <c:pt idx="15">
                  <c:v>0.2</c:v>
                </c:pt>
                <c:pt idx="16">
                  <c:v>0.15</c:v>
                </c:pt>
                <c:pt idx="17">
                  <c:v>0.1</c:v>
                </c:pt>
                <c:pt idx="18">
                  <c:v>0.06</c:v>
                </c:pt>
                <c:pt idx="19">
                  <c:v>0.05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24581640"/>
        <c:axId val="2124479352"/>
      </c:scatterChart>
      <c:valAx>
        <c:axId val="21245816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124479352"/>
        <c:crosses val="autoZero"/>
        <c:crossBetween val="midCat"/>
      </c:valAx>
      <c:valAx>
        <c:axId val="21244793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24581640"/>
        <c:crosses val="autoZero"/>
        <c:crossBetween val="midCat"/>
      </c:valAx>
    </c:plotArea>
    <c:legend>
      <c:legendPos val="r"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Лист5!$B$1</c:f>
              <c:strCache>
                <c:ptCount val="1"/>
                <c:pt idx="0">
                  <c:v>3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ymbol val="none"/>
          </c:marker>
          <c:xVal>
            <c:numRef>
              <c:f>Лист5!$A$3:$A$25</c:f>
              <c:numCache>
                <c:formatCode>General</c:formatCode>
                <c:ptCount val="23"/>
                <c:pt idx="0">
                  <c:v>0.5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  <c:pt idx="4">
                  <c:v>4.0</c:v>
                </c:pt>
                <c:pt idx="5">
                  <c:v>5.0</c:v>
                </c:pt>
                <c:pt idx="6">
                  <c:v>6.0</c:v>
                </c:pt>
                <c:pt idx="7">
                  <c:v>7.0</c:v>
                </c:pt>
                <c:pt idx="8">
                  <c:v>8.0</c:v>
                </c:pt>
                <c:pt idx="9">
                  <c:v>9.0</c:v>
                </c:pt>
                <c:pt idx="10">
                  <c:v>10.0</c:v>
                </c:pt>
                <c:pt idx="11">
                  <c:v>11.0</c:v>
                </c:pt>
                <c:pt idx="12">
                  <c:v>12.0</c:v>
                </c:pt>
                <c:pt idx="13">
                  <c:v>14.0</c:v>
                </c:pt>
                <c:pt idx="14">
                  <c:v>15.0</c:v>
                </c:pt>
                <c:pt idx="15">
                  <c:v>18.0</c:v>
                </c:pt>
                <c:pt idx="16">
                  <c:v>20.0</c:v>
                </c:pt>
                <c:pt idx="17">
                  <c:v>23.0</c:v>
                </c:pt>
                <c:pt idx="18">
                  <c:v>25.0</c:v>
                </c:pt>
                <c:pt idx="19">
                  <c:v>30.0</c:v>
                </c:pt>
                <c:pt idx="20">
                  <c:v>34.0</c:v>
                </c:pt>
                <c:pt idx="21">
                  <c:v>39.0</c:v>
                </c:pt>
                <c:pt idx="22">
                  <c:v>41.0</c:v>
                </c:pt>
              </c:numCache>
            </c:numRef>
          </c:xVal>
          <c:yVal>
            <c:numRef>
              <c:f>Лист5!$B$3:$B$25</c:f>
              <c:numCache>
                <c:formatCode>General</c:formatCode>
                <c:ptCount val="23"/>
                <c:pt idx="0">
                  <c:v>0.1</c:v>
                </c:pt>
                <c:pt idx="1">
                  <c:v>21.0</c:v>
                </c:pt>
                <c:pt idx="2">
                  <c:v>35.0</c:v>
                </c:pt>
                <c:pt idx="3">
                  <c:v>51.0</c:v>
                </c:pt>
                <c:pt idx="4">
                  <c:v>62.0</c:v>
                </c:pt>
                <c:pt idx="5">
                  <c:v>69.0</c:v>
                </c:pt>
                <c:pt idx="6">
                  <c:v>75.0</c:v>
                </c:pt>
                <c:pt idx="7">
                  <c:v>80.0</c:v>
                </c:pt>
                <c:pt idx="8">
                  <c:v>82.0</c:v>
                </c:pt>
                <c:pt idx="9">
                  <c:v>86.0</c:v>
                </c:pt>
                <c:pt idx="10">
                  <c:v>86.0</c:v>
                </c:pt>
                <c:pt idx="11">
                  <c:v>86.0</c:v>
                </c:pt>
                <c:pt idx="12">
                  <c:v>83.0</c:v>
                </c:pt>
                <c:pt idx="13">
                  <c:v>81.0</c:v>
                </c:pt>
                <c:pt idx="14">
                  <c:v>78.0</c:v>
                </c:pt>
                <c:pt idx="15">
                  <c:v>69.0</c:v>
                </c:pt>
                <c:pt idx="16">
                  <c:v>60.0</c:v>
                </c:pt>
                <c:pt idx="17">
                  <c:v>44.0</c:v>
                </c:pt>
                <c:pt idx="18">
                  <c:v>31.0</c:v>
                </c:pt>
                <c:pt idx="19">
                  <c:v>17.0</c:v>
                </c:pt>
                <c:pt idx="20">
                  <c:v>8.0</c:v>
                </c:pt>
                <c:pt idx="21">
                  <c:v>2.0</c:v>
                </c:pt>
                <c:pt idx="22">
                  <c:v>0.01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Лист5!$C$1</c:f>
              <c:strCache>
                <c:ptCount val="1"/>
                <c:pt idx="0">
                  <c:v>2</c:v>
                </c:pt>
              </c:strCache>
            </c:strRef>
          </c:tx>
          <c:spPr>
            <a:ln>
              <a:solidFill>
                <a:srgbClr val="92D050"/>
              </a:solidFill>
            </a:ln>
          </c:spPr>
          <c:marker>
            <c:symbol val="none"/>
          </c:marker>
          <c:xVal>
            <c:numRef>
              <c:f>Лист5!$A$3:$A$25</c:f>
              <c:numCache>
                <c:formatCode>General</c:formatCode>
                <c:ptCount val="23"/>
                <c:pt idx="0">
                  <c:v>0.5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  <c:pt idx="4">
                  <c:v>4.0</c:v>
                </c:pt>
                <c:pt idx="5">
                  <c:v>5.0</c:v>
                </c:pt>
                <c:pt idx="6">
                  <c:v>6.0</c:v>
                </c:pt>
                <c:pt idx="7">
                  <c:v>7.0</c:v>
                </c:pt>
                <c:pt idx="8">
                  <c:v>8.0</c:v>
                </c:pt>
                <c:pt idx="9">
                  <c:v>9.0</c:v>
                </c:pt>
                <c:pt idx="10">
                  <c:v>10.0</c:v>
                </c:pt>
                <c:pt idx="11">
                  <c:v>11.0</c:v>
                </c:pt>
                <c:pt idx="12">
                  <c:v>12.0</c:v>
                </c:pt>
                <c:pt idx="13">
                  <c:v>14.0</c:v>
                </c:pt>
                <c:pt idx="14">
                  <c:v>15.0</c:v>
                </c:pt>
                <c:pt idx="15">
                  <c:v>18.0</c:v>
                </c:pt>
                <c:pt idx="16">
                  <c:v>20.0</c:v>
                </c:pt>
                <c:pt idx="17">
                  <c:v>23.0</c:v>
                </c:pt>
                <c:pt idx="18">
                  <c:v>25.0</c:v>
                </c:pt>
                <c:pt idx="19">
                  <c:v>30.0</c:v>
                </c:pt>
                <c:pt idx="20">
                  <c:v>34.0</c:v>
                </c:pt>
                <c:pt idx="21">
                  <c:v>39.0</c:v>
                </c:pt>
                <c:pt idx="22">
                  <c:v>41.0</c:v>
                </c:pt>
              </c:numCache>
            </c:numRef>
          </c:xVal>
          <c:yVal>
            <c:numRef>
              <c:f>Лист5!$C$3:$C$25</c:f>
              <c:numCache>
                <c:formatCode>General</c:formatCode>
                <c:ptCount val="23"/>
                <c:pt idx="0">
                  <c:v>0.1</c:v>
                </c:pt>
                <c:pt idx="1">
                  <c:v>16.0</c:v>
                </c:pt>
                <c:pt idx="2">
                  <c:v>29.0</c:v>
                </c:pt>
                <c:pt idx="3">
                  <c:v>43.0</c:v>
                </c:pt>
                <c:pt idx="4">
                  <c:v>56.0</c:v>
                </c:pt>
                <c:pt idx="5">
                  <c:v>73.0</c:v>
                </c:pt>
                <c:pt idx="6">
                  <c:v>84.0</c:v>
                </c:pt>
                <c:pt idx="7">
                  <c:v>92.0</c:v>
                </c:pt>
                <c:pt idx="8">
                  <c:v>100.0</c:v>
                </c:pt>
                <c:pt idx="9">
                  <c:v>108.0</c:v>
                </c:pt>
                <c:pt idx="10">
                  <c:v>112.0</c:v>
                </c:pt>
                <c:pt idx="11">
                  <c:v>111.0</c:v>
                </c:pt>
                <c:pt idx="12">
                  <c:v>110.0</c:v>
                </c:pt>
                <c:pt idx="13">
                  <c:v>100.0</c:v>
                </c:pt>
                <c:pt idx="14">
                  <c:v>95.0</c:v>
                </c:pt>
                <c:pt idx="15">
                  <c:v>80.0</c:v>
                </c:pt>
                <c:pt idx="16">
                  <c:v>68.0</c:v>
                </c:pt>
                <c:pt idx="17">
                  <c:v>50.0</c:v>
                </c:pt>
                <c:pt idx="18">
                  <c:v>32.0</c:v>
                </c:pt>
                <c:pt idx="19">
                  <c:v>9.0</c:v>
                </c:pt>
                <c:pt idx="20">
                  <c:v>0.1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Лист5!$D$1</c:f>
              <c:strCache>
                <c:ptCount val="1"/>
                <c:pt idx="0">
                  <c:v>1</c:v>
                </c:pt>
              </c:strCache>
            </c:strRef>
          </c:tx>
          <c:spPr>
            <a:ln>
              <a:solidFill>
                <a:srgbClr val="0070C0"/>
              </a:solidFill>
            </a:ln>
          </c:spPr>
          <c:marker>
            <c:symbol val="none"/>
          </c:marker>
          <c:xVal>
            <c:numRef>
              <c:f>Лист5!$A$3:$A$25</c:f>
              <c:numCache>
                <c:formatCode>General</c:formatCode>
                <c:ptCount val="23"/>
                <c:pt idx="0">
                  <c:v>0.5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  <c:pt idx="4">
                  <c:v>4.0</c:v>
                </c:pt>
                <c:pt idx="5">
                  <c:v>5.0</c:v>
                </c:pt>
                <c:pt idx="6">
                  <c:v>6.0</c:v>
                </c:pt>
                <c:pt idx="7">
                  <c:v>7.0</c:v>
                </c:pt>
                <c:pt idx="8">
                  <c:v>8.0</c:v>
                </c:pt>
                <c:pt idx="9">
                  <c:v>9.0</c:v>
                </c:pt>
                <c:pt idx="10">
                  <c:v>10.0</c:v>
                </c:pt>
                <c:pt idx="11">
                  <c:v>11.0</c:v>
                </c:pt>
                <c:pt idx="12">
                  <c:v>12.0</c:v>
                </c:pt>
                <c:pt idx="13">
                  <c:v>14.0</c:v>
                </c:pt>
                <c:pt idx="14">
                  <c:v>15.0</c:v>
                </c:pt>
                <c:pt idx="15">
                  <c:v>18.0</c:v>
                </c:pt>
                <c:pt idx="16">
                  <c:v>20.0</c:v>
                </c:pt>
                <c:pt idx="17">
                  <c:v>23.0</c:v>
                </c:pt>
                <c:pt idx="18">
                  <c:v>25.0</c:v>
                </c:pt>
                <c:pt idx="19">
                  <c:v>30.0</c:v>
                </c:pt>
                <c:pt idx="20">
                  <c:v>34.0</c:v>
                </c:pt>
                <c:pt idx="21">
                  <c:v>39.0</c:v>
                </c:pt>
                <c:pt idx="22">
                  <c:v>41.0</c:v>
                </c:pt>
              </c:numCache>
            </c:numRef>
          </c:xVal>
          <c:yVal>
            <c:numRef>
              <c:f>Лист5!$D$3:$D$25</c:f>
              <c:numCache>
                <c:formatCode>General</c:formatCode>
                <c:ptCount val="23"/>
                <c:pt idx="0">
                  <c:v>6.2</c:v>
                </c:pt>
                <c:pt idx="1">
                  <c:v>26.0</c:v>
                </c:pt>
                <c:pt idx="2">
                  <c:v>47.0</c:v>
                </c:pt>
                <c:pt idx="3">
                  <c:v>76.0</c:v>
                </c:pt>
                <c:pt idx="4">
                  <c:v>102.0</c:v>
                </c:pt>
                <c:pt idx="5">
                  <c:v>125.0</c:v>
                </c:pt>
                <c:pt idx="6">
                  <c:v>144.0</c:v>
                </c:pt>
                <c:pt idx="7">
                  <c:v>162.0</c:v>
                </c:pt>
                <c:pt idx="8">
                  <c:v>169.0</c:v>
                </c:pt>
                <c:pt idx="9">
                  <c:v>172.0</c:v>
                </c:pt>
                <c:pt idx="10">
                  <c:v>169.0</c:v>
                </c:pt>
                <c:pt idx="11">
                  <c:v>168.0</c:v>
                </c:pt>
                <c:pt idx="12">
                  <c:v>165.0</c:v>
                </c:pt>
                <c:pt idx="13">
                  <c:v>148.0</c:v>
                </c:pt>
                <c:pt idx="14">
                  <c:v>140.0</c:v>
                </c:pt>
                <c:pt idx="15">
                  <c:v>112.0</c:v>
                </c:pt>
                <c:pt idx="16">
                  <c:v>85.0</c:v>
                </c:pt>
                <c:pt idx="17">
                  <c:v>50.0</c:v>
                </c:pt>
                <c:pt idx="18">
                  <c:v>30.0</c:v>
                </c:pt>
                <c:pt idx="19">
                  <c:v>0.1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19285144"/>
        <c:axId val="-2092290936"/>
      </c:scatterChart>
      <c:valAx>
        <c:axId val="21192851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092290936"/>
        <c:crosses val="autoZero"/>
        <c:crossBetween val="midCat"/>
      </c:valAx>
      <c:valAx>
        <c:axId val="-20922909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19285144"/>
        <c:crosses val="autoZero"/>
        <c:crossBetween val="midCat"/>
      </c:valAx>
    </c:plotArea>
    <c:legend>
      <c:legendPos val="r"/>
      <c:overlay val="0"/>
    </c:legend>
    <c:plotVisOnly val="1"/>
    <c:dispBlanksAs val="gap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3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3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9AD4E1-55A3-47BE-A2DC-99E0AAED5CD4}" type="datetimeFigureOut">
              <a:rPr lang="ru-RU" smtClean="0"/>
              <a:t>17.12.14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3" y="4689475"/>
            <a:ext cx="5438775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AA1394-8DAD-4306-A8DC-7DE4D7EF7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943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AA1394-8DAD-4306-A8DC-7DE4D7EF790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4970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24F74-966C-4927-A5FF-005917CC086D}" type="datetime1">
              <a:rPr lang="ru-RU" smtClean="0"/>
              <a:t>17.12.14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7682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BFEB1-500D-4CDC-84A0-176DA9B80CB5}" type="datetime1">
              <a:rPr lang="ru-RU" smtClean="0"/>
              <a:t>17.12.14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946373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BFEB1-500D-4CDC-84A0-176DA9B80CB5}" type="datetime1">
              <a:rPr lang="ru-RU" smtClean="0"/>
              <a:t>17.12.14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6971379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128EF-CF3F-47E7-A642-2A84B0679A25}" type="datetime1">
              <a:rPr lang="ru-RU" smtClean="0"/>
              <a:t>17.12.14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969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CD1EE-6DEA-4EF4-BB49-4B0008AC2671}" type="datetime1">
              <a:rPr lang="ru-RU" smtClean="0"/>
              <a:t>17.12.14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0470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01AB6-B63E-4570-8BFA-134E6F8528B2}" type="datetime1">
              <a:rPr lang="ru-RU" smtClean="0"/>
              <a:t>17.12.14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3914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4ECE5-1F26-4692-9C6F-FE004E5F9522}" type="datetime1">
              <a:rPr lang="ru-RU" smtClean="0"/>
              <a:t>17.12.14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3420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8FE9E-C63D-4E22-8302-BB6F1B630A39}" type="datetime1">
              <a:rPr lang="ru-RU" smtClean="0"/>
              <a:t>17.12.14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065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FC913-C604-476C-9A77-DBDAE9FB8EB3}" type="datetime1">
              <a:rPr lang="ru-RU" smtClean="0"/>
              <a:t>17.12.14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295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F736-52E6-4067-BE55-825259FDEDF6}" type="datetime1">
              <a:rPr lang="ru-RU" smtClean="0"/>
              <a:t>17.12.14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692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D0218-344C-4A8C-80A6-0B290BB8B5B3}" type="datetime1">
              <a:rPr lang="ru-RU" smtClean="0"/>
              <a:t>17.12.14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0796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2BFEB1-500D-4CDC-84A0-176DA9B80CB5}" type="datetime1">
              <a:rPr lang="ru-RU" smtClean="0"/>
              <a:t>17.12.14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3B3DD-87C3-2F4C-9EFF-9ABC2975F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8813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1886" y="5138058"/>
            <a:ext cx="8401736" cy="1001492"/>
          </a:xfrm>
        </p:spPr>
        <p:txBody>
          <a:bodyPr>
            <a:normAutofit/>
          </a:bodyPr>
          <a:lstStyle/>
          <a:p>
            <a:pPr algn="r">
              <a:spcBef>
                <a:spcPts val="0"/>
              </a:spcBef>
            </a:pPr>
            <a:r>
              <a:rPr lang="ru-RU" sz="16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cs typeface="Times New Roman"/>
              </a:rPr>
              <a:t>Оверин</a:t>
            </a:r>
            <a:r>
              <a:rPr lang="ru-RU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cs typeface="Times New Roman"/>
              </a:rPr>
              <a:t> Д.И.</a:t>
            </a:r>
            <a:endParaRPr lang="en-US" sz="16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  <a:cs typeface="Times New Roman"/>
            </a:endParaRPr>
          </a:p>
          <a:p>
            <a:pPr algn="r">
              <a:spcBef>
                <a:spcPts val="0"/>
              </a:spcBef>
            </a:pPr>
            <a:r>
              <a:rPr lang="ru-RU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cs typeface="Times New Roman"/>
              </a:rPr>
              <a:t>18 </a:t>
            </a:r>
            <a:r>
              <a:rPr lang="ru-RU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cs typeface="Times New Roman"/>
              </a:rPr>
              <a:t>-19 декабря 2014</a:t>
            </a:r>
          </a:p>
          <a:p>
            <a:pPr algn="r">
              <a:spcBef>
                <a:spcPts val="0"/>
              </a:spcBef>
            </a:pPr>
            <a:r>
              <a:rPr lang="ru-RU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cs typeface="Times New Roman"/>
              </a:rPr>
              <a:t>г. Санкт-Петербург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1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72568" y="1072604"/>
            <a:ext cx="7956135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2400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Конференция:</a:t>
            </a:r>
          </a:p>
          <a:p>
            <a:pPr algn="ctr">
              <a:spcAft>
                <a:spcPts val="600"/>
              </a:spcAft>
            </a:pPr>
            <a:r>
              <a:rPr lang="ru-RU" sz="2400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«ТЕХНИЧЕСКОЕ РЕГУЛИРОВАНИЕ </a:t>
            </a:r>
            <a:r>
              <a:rPr lang="ru-RU" sz="2400" b="1" dirty="0" smtClean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/>
            </a:r>
            <a:br>
              <a:rPr lang="ru-RU" sz="2400" b="1" dirty="0" smtClean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</a:br>
            <a:r>
              <a:rPr lang="ru-RU" sz="2400" b="1" dirty="0" smtClean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В ДОРОЖНОМ ХОЗЯЙСТВЕ»</a:t>
            </a:r>
            <a:endParaRPr lang="ru-RU" sz="2400" b="1" dirty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  <a:cs typeface="Times New Roman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524000" y="2561670"/>
            <a:ext cx="6672943" cy="16837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ea typeface="+mn-ea"/>
                <a:cs typeface="+mn-cs"/>
              </a:rPr>
              <a:t>Основные положения новых межгосударственных стандартов на </a:t>
            </a:r>
            <a:r>
              <a:rPr lang="ru-RU" sz="2400" b="1" dirty="0" smtClean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ea typeface="+mn-ea"/>
                <a:cs typeface="+mn-cs"/>
              </a:rPr>
              <a:t>битумы нефтяные дорожные вязкие</a:t>
            </a:r>
            <a:endParaRPr lang="ru-RU" sz="2400" b="1" dirty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83667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652601" y="1188459"/>
            <a:ext cx="7402827" cy="444400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Times New Roman"/>
              </a:rPr>
              <a:t>Динамическая вязкость</a:t>
            </a:r>
            <a:br>
              <a:rPr lang="ru-RU" sz="3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Times New Roman"/>
              </a:rPr>
            </a:br>
            <a:endParaRPr lang="ru-RU" sz="36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Times New Roman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10</a:t>
            </a:fld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24542" y="4459989"/>
            <a:ext cx="82622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4542" y="1553890"/>
            <a:ext cx="826225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 smtClean="0"/>
              <a:t>	Ротационные </a:t>
            </a:r>
            <a:r>
              <a:rPr lang="ru-RU" sz="2200" dirty="0"/>
              <a:t>вискозиметры имеют высокую точность измерений и позволяют измерять динамическую вязкость неньютоновских жидкостей обеспечивая одинаковую скорость сдвига по всему объему образца. Преимущества ротационного метода заключается в том, что он обеспечивает широкий диапазон измерения динамической вязкости дорожных битумов.</a:t>
            </a:r>
          </a:p>
          <a:p>
            <a:pPr algn="just"/>
            <a:r>
              <a:rPr lang="ru-RU" sz="2200" dirty="0" smtClean="0"/>
              <a:t>	Используемый </a:t>
            </a:r>
            <a:r>
              <a:rPr lang="ru-RU" sz="2200" dirty="0"/>
              <a:t>в ГОСТ ротационный метод </a:t>
            </a:r>
            <a:r>
              <a:rPr lang="ru-RU" sz="2200" dirty="0" smtClean="0"/>
              <a:t>определения </a:t>
            </a:r>
            <a:r>
              <a:rPr lang="ru-RU" sz="2200" dirty="0"/>
              <a:t>вязкости дорожных битумов основан на </a:t>
            </a:r>
            <a:r>
              <a:rPr lang="ru-RU" sz="2200" dirty="0" smtClean="0"/>
              <a:t>применяемом </a:t>
            </a:r>
            <a:r>
              <a:rPr lang="ru-RU" sz="2200" dirty="0"/>
              <a:t>в США современном ротационном методе определения вязкости  битумов (</a:t>
            </a:r>
            <a:r>
              <a:rPr lang="ru-RU" sz="2200" dirty="0" smtClean="0"/>
              <a:t>A</a:t>
            </a:r>
            <a:r>
              <a:rPr lang="en-US" sz="2200" dirty="0" smtClean="0"/>
              <a:t>ASHTO</a:t>
            </a:r>
            <a:r>
              <a:rPr lang="ru-RU" sz="2200" dirty="0" smtClean="0"/>
              <a:t> </a:t>
            </a:r>
            <a:r>
              <a:rPr lang="ru-RU" sz="2200" dirty="0"/>
              <a:t>Т</a:t>
            </a:r>
            <a:r>
              <a:rPr lang="ru-RU" sz="2200" dirty="0" smtClean="0"/>
              <a:t> 316)  </a:t>
            </a:r>
            <a:r>
              <a:rPr lang="ru-RU" sz="2200" dirty="0"/>
              <a:t>и действующем в ЕС  ротационном методе испытаний битумных материалов (EN 13302) позволяющий определять динамическую вязкость битумов.</a:t>
            </a:r>
          </a:p>
        </p:txBody>
      </p:sp>
    </p:spTree>
    <p:extLst>
      <p:ext uri="{BB962C8B-B14F-4D97-AF65-F5344CB8AC3E}">
        <p14:creationId xmlns:p14="http://schemas.microsoft.com/office/powerpoint/2010/main" val="26776351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652601" y="1188459"/>
            <a:ext cx="7402827" cy="444400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Times New Roman"/>
              </a:rPr>
              <a:t>Ротационный вискозиметр для определения динамической вязкости</a:t>
            </a:r>
            <a:r>
              <a:rPr lang="ru-RU" sz="3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Times New Roman"/>
              </a:rPr>
              <a:t/>
            </a:r>
            <a:br>
              <a:rPr lang="ru-RU" sz="3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Times New Roman"/>
              </a:rPr>
            </a:br>
            <a:endParaRPr lang="ru-RU" sz="36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Times New Roman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11</a:t>
            </a:fld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24542" y="4459989"/>
            <a:ext cx="82622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</a:t>
            </a:r>
            <a:endParaRPr lang="ru-RU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341" y="1612918"/>
            <a:ext cx="3717243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0591" y="1612920"/>
            <a:ext cx="3749697" cy="1592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 descr="C:\Users\rozhkovim\Desktop\P1000675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43" t="10257" r="11218" b="10684"/>
          <a:stretch/>
        </p:blipFill>
        <p:spPr bwMode="auto">
          <a:xfrm>
            <a:off x="5312222" y="3666796"/>
            <a:ext cx="2958298" cy="199377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83568" y="573886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ru-RU" dirty="0"/>
              <a:t>Ротационный вискозиметр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758737" y="3175876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ru-RU" dirty="0"/>
              <a:t>Шпиндели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930591" y="5602435"/>
            <a:ext cx="36011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ru-RU" dirty="0"/>
              <a:t>Измерительные цилиндры</a:t>
            </a:r>
          </a:p>
        </p:txBody>
      </p:sp>
    </p:spTree>
    <p:extLst>
      <p:ext uri="{BB962C8B-B14F-4D97-AF65-F5344CB8AC3E}">
        <p14:creationId xmlns:p14="http://schemas.microsoft.com/office/powerpoint/2010/main" val="36138745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652601" y="1057827"/>
            <a:ext cx="7402827" cy="444400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Times New Roman"/>
              </a:rPr>
              <a:t>Методы определения динамической вязкости</a:t>
            </a:r>
            <a:r>
              <a:rPr lang="ru-RU" sz="3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Times New Roman"/>
              </a:rPr>
              <a:t/>
            </a:r>
            <a:br>
              <a:rPr lang="ru-RU" sz="3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Times New Roman"/>
              </a:rPr>
            </a:br>
            <a:endParaRPr lang="ru-RU" sz="36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Times New Roman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12</a:t>
            </a:fld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24542" y="4459989"/>
            <a:ext cx="82622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2" name="Объект 2"/>
          <p:cNvSpPr txBox="1">
            <a:spLocks/>
          </p:cNvSpPr>
          <p:nvPr/>
        </p:nvSpPr>
        <p:spPr>
          <a:xfrm>
            <a:off x="467544" y="1465602"/>
            <a:ext cx="8229600" cy="44127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2200" dirty="0"/>
              <a:t>Два основных метода определения динамической вязкости: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ru-RU" sz="2200" dirty="0"/>
              <a:t>        Метод 1. Динамическая вязкость определяется при одной определенной скорости сдвига через определенный промежуток времени и оценивается устойчивость к сдвиговым нагрузкам.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ru-RU" sz="2200" dirty="0"/>
              <a:t>         Метод 2. Динамическая вязкость определяется при различных  скоростях сдвига. В процессе испытаний скорость сдвига повышается многократно, чтобы сдвиговым течением разрушить структурные связи, после достижения максимальной скорости сдвига происходит обратное снижение скорости сдвига с определением динамической вязкости при начальной скорости сдвига. По разности значений динамической вязкости оценивают устойчивость битума к воздействию сдвиговых нагрузок.</a:t>
            </a:r>
          </a:p>
        </p:txBody>
      </p:sp>
    </p:spTree>
    <p:extLst>
      <p:ext uri="{BB962C8B-B14F-4D97-AF65-F5344CB8AC3E}">
        <p14:creationId xmlns:p14="http://schemas.microsoft.com/office/powerpoint/2010/main" val="22624987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652601" y="1057827"/>
            <a:ext cx="7402827" cy="444400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Times New Roman"/>
              </a:rPr>
              <a:t>График зависимости динамической вязкости от скорости сдвига</a:t>
            </a:r>
            <a:endParaRPr lang="ru-RU" sz="36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Times New Roman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13</a:t>
            </a:fld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24542" y="4459989"/>
            <a:ext cx="82622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1343" y="1252539"/>
            <a:ext cx="6449332" cy="4166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74171" y="5157192"/>
            <a:ext cx="87194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 defTabSz="914400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dirty="0"/>
              <a:t>Важной реологической характеристикой является способность битума быстро восстанавливать динамическую вязкость после сдвиговых деформаций.</a:t>
            </a:r>
          </a:p>
          <a:p>
            <a:pPr marL="285750" indent="-285750" algn="just" defTabSz="914400">
              <a:buFont typeface="Arial" panose="020B0604020202020204" pitchFamily="34" charset="0"/>
              <a:buChar char="•"/>
            </a:pPr>
            <a:r>
              <a:rPr lang="ru-RU" dirty="0"/>
              <a:t>   Битум способен восстанавливать разрушенную структуру, но ее восстановление у разных битумов происходит с различной скоростью. </a:t>
            </a:r>
          </a:p>
        </p:txBody>
      </p:sp>
    </p:spTree>
    <p:extLst>
      <p:ext uri="{BB962C8B-B14F-4D97-AF65-F5344CB8AC3E}">
        <p14:creationId xmlns:p14="http://schemas.microsoft.com/office/powerpoint/2010/main" val="38935880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854257" y="1048854"/>
            <a:ext cx="7402827" cy="444400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Times New Roman"/>
              </a:rPr>
              <a:t>Старение битума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14</a:t>
            </a:fld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24542" y="4459989"/>
            <a:ext cx="82622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467544" y="1558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indent="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ru-RU" sz="2400" dirty="0"/>
              <a:t>      Во всех странах Таможенного союза используется метод испытания, основанный на самом распространенном в странах европейского союза и США - методе RTFOT, который </a:t>
            </a:r>
            <a:r>
              <a:rPr lang="ru-RU" sz="2400" dirty="0" smtClean="0"/>
              <a:t>наиболее точно </a:t>
            </a:r>
            <a:r>
              <a:rPr lang="ru-RU" sz="2400" dirty="0"/>
              <a:t>моделирует процессы старения битума в реальных условиях приготовления и укладки асфальтобетонных смесей. Старение по методу RTFOT занимает 85 минут, что значительно сокращает затраты на проведение испытания. Однако, в РФ и РБ еще действует ГОСТ 18180 в котором используется статичный и продолжительный (в течение 5 часов) прогрев, который не отражает процессы старения битума в реальных условиях приготовления и укладки асфальтобетонных смесей.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49635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854257" y="1048854"/>
            <a:ext cx="7402827" cy="44440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Times New Roman"/>
              </a:rPr>
              <a:t>Оборудование для старения битума по методу RTFOT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15</a:t>
            </a:fld>
            <a:endParaRPr lang="ru-RU"/>
          </a:p>
        </p:txBody>
      </p:sp>
      <p:pic>
        <p:nvPicPr>
          <p:cNvPr id="6" name="Содержимое 3" descr="22032012304.jpg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510" y="1808940"/>
            <a:ext cx="3307189" cy="2200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Содержимое 3" descr="22032012305.jpg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2223901"/>
            <a:ext cx="4176712" cy="341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Содержимое 3" descr="22032012307.jpg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3608" y="4334913"/>
            <a:ext cx="2358226" cy="1620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1273526" y="5912309"/>
            <a:ext cx="26058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/>
              <a:t>Стеклянные контейнеры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488897" y="5811066"/>
            <a:ext cx="46318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/>
              <a:t>Внутреннее пространство сушильного шкафа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722425" y="3932845"/>
            <a:ext cx="19141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/>
              <a:t>Сушильный шкаф</a:t>
            </a:r>
          </a:p>
        </p:txBody>
      </p:sp>
    </p:spTree>
    <p:extLst>
      <p:ext uri="{BB962C8B-B14F-4D97-AF65-F5344CB8AC3E}">
        <p14:creationId xmlns:p14="http://schemas.microsoft.com/office/powerpoint/2010/main" val="31839855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854257" y="1048854"/>
            <a:ext cx="7402827" cy="44440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Times New Roman"/>
              </a:rPr>
              <a:t>Максимальное усилие при растяжении битума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16</a:t>
            </a:fld>
            <a:endParaRPr lang="ru-RU"/>
          </a:p>
        </p:txBody>
      </p:sp>
      <p:sp>
        <p:nvSpPr>
          <p:cNvPr id="13" name="Объект 2"/>
          <p:cNvSpPr txBox="1">
            <a:spLocks/>
          </p:cNvSpPr>
          <p:nvPr/>
        </p:nvSpPr>
        <p:spPr>
          <a:xfrm>
            <a:off x="395536" y="1871593"/>
            <a:ext cx="3936978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</a:t>
            </a:r>
            <a:r>
              <a:rPr lang="ru-RU" sz="2000" dirty="0"/>
              <a:t>Определение максимального усилия при растяжении битума позволяет оценить когезионные свойства битума.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ru-RU" sz="2000" dirty="0" smtClean="0"/>
              <a:t>      </a:t>
            </a:r>
            <a:r>
              <a:rPr lang="ru-RU" sz="2000" dirty="0"/>
              <a:t>Определение максимального усилия при растяжении битума возможно на </a:t>
            </a:r>
            <a:r>
              <a:rPr lang="ru-RU" sz="2000" dirty="0" err="1"/>
              <a:t>дуктилометрах</a:t>
            </a:r>
            <a:r>
              <a:rPr lang="ru-RU" sz="2000" dirty="0"/>
              <a:t>  оснащенными </a:t>
            </a:r>
            <a:r>
              <a:rPr lang="ru-RU" sz="2000" dirty="0" err="1"/>
              <a:t>силоизмерителями</a:t>
            </a:r>
            <a:r>
              <a:rPr lang="ru-RU" sz="2000" dirty="0"/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7827" y="1871593"/>
            <a:ext cx="3352800" cy="343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5244147"/>
            <a:ext cx="841100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Дуктилометр оснащенный </a:t>
            </a:r>
            <a:r>
              <a:rPr lang="ru-RU" sz="1600" dirty="0" err="1"/>
              <a:t>силоизмерителями</a:t>
            </a:r>
            <a:r>
              <a:rPr lang="ru-RU" sz="1600" dirty="0"/>
              <a:t> и усиленным механизмом растяжения с максимальной нагрузкой на каждый </a:t>
            </a:r>
            <a:r>
              <a:rPr lang="ru-RU" sz="1600" dirty="0" err="1"/>
              <a:t>силоизмеритель</a:t>
            </a:r>
            <a:r>
              <a:rPr lang="ru-RU" sz="1600" dirty="0"/>
              <a:t> до 300Н, способный выполнять растяжение образцов со скоростью от 1мм/мин до 1000мм/мин. Диапазон поддерживаемой температуры испытания от -10˚С до +40˚С с точностью до ±2˚С.</a:t>
            </a:r>
          </a:p>
        </p:txBody>
      </p:sp>
    </p:spTree>
    <p:extLst>
      <p:ext uri="{BB962C8B-B14F-4D97-AF65-F5344CB8AC3E}">
        <p14:creationId xmlns:p14="http://schemas.microsoft.com/office/powerpoint/2010/main" val="3043821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854257" y="831134"/>
            <a:ext cx="7402827" cy="4444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Times New Roman"/>
              </a:rPr>
              <a:t>Графики определения максимальных усилий при растяжении трех различных проб битума БНД 70/100</a:t>
            </a:r>
            <a:endParaRPr lang="ru-RU" sz="24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Times New Roman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17</a:t>
            </a:fld>
            <a:endParaRPr lang="ru-RU"/>
          </a:p>
        </p:txBody>
      </p:sp>
      <p:graphicFrame>
        <p:nvGraphicFramePr>
          <p:cNvPr id="6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8694083"/>
              </p:ext>
            </p:extLst>
          </p:nvPr>
        </p:nvGraphicFramePr>
        <p:xfrm>
          <a:off x="854264" y="1632855"/>
          <a:ext cx="4038600" cy="259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2147125" y="1404646"/>
            <a:ext cx="10647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/>
              <a:t>При 25°С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9252" y="2385640"/>
            <a:ext cx="461665" cy="115416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Усилие, Н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99504" y="3995050"/>
            <a:ext cx="1825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Растяжение, мм</a:t>
            </a:r>
          </a:p>
        </p:txBody>
      </p:sp>
      <p:graphicFrame>
        <p:nvGraphicFramePr>
          <p:cNvPr id="10" name="Объект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68207242"/>
              </p:ext>
            </p:extLst>
          </p:nvPr>
        </p:nvGraphicFramePr>
        <p:xfrm>
          <a:off x="4892857" y="1611082"/>
          <a:ext cx="3631682" cy="259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6157149" y="1404646"/>
            <a:ext cx="9476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/>
              <a:t>При 0°С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685698" y="3995050"/>
            <a:ext cx="1825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Растяжение, мм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90337" y="4375268"/>
            <a:ext cx="845407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914400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sz="1600" dirty="0"/>
              <a:t>Из данных графиков видно, что разные битумы обладают различным максимальным усилием при растяжении, причем разница в данном случае достигает до 2-х раз. Битум </a:t>
            </a:r>
            <a:r>
              <a:rPr lang="ru-RU" sz="1600" dirty="0" smtClean="0"/>
              <a:t>(красный цвет</a:t>
            </a:r>
            <a:r>
              <a:rPr lang="ru-RU" sz="1600" dirty="0"/>
              <a:t>) превосходит остальные по усилию при 25°С, причем при 0°С он показывает минимальное </a:t>
            </a:r>
            <a:r>
              <a:rPr lang="ru-RU" sz="1600" dirty="0" smtClean="0"/>
              <a:t>усилие, но наибольшее удлинение. </a:t>
            </a:r>
            <a:r>
              <a:rPr lang="ru-RU" sz="1600" dirty="0"/>
              <a:t>Соответственно данный битум обладает лучшей устойчивостью к пластическим деформациям при повышенных температурах, а при низких температурах наоборот обладает </a:t>
            </a:r>
            <a:r>
              <a:rPr lang="ru-RU" sz="1600" dirty="0" smtClean="0"/>
              <a:t>способностью </a:t>
            </a:r>
            <a:r>
              <a:rPr lang="ru-RU" sz="1600" dirty="0"/>
              <a:t>к пластическим деформациям для релаксации напряжений и предотвращения процесса трещинообразования.</a:t>
            </a:r>
          </a:p>
        </p:txBody>
      </p:sp>
    </p:spTree>
    <p:extLst>
      <p:ext uri="{BB962C8B-B14F-4D97-AF65-F5344CB8AC3E}">
        <p14:creationId xmlns:p14="http://schemas.microsoft.com/office/powerpoint/2010/main" val="41007577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-473800" y="177991"/>
            <a:ext cx="7402827" cy="4444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Times New Roman"/>
              </a:rPr>
              <a:t>Технические требования</a:t>
            </a:r>
            <a:endParaRPr lang="ru-RU" sz="24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Times New Roman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18</a:t>
            </a:fld>
            <a:endParaRPr lang="ru-RU"/>
          </a:p>
        </p:txBody>
      </p:sp>
      <p:graphicFrame>
        <p:nvGraphicFramePr>
          <p:cNvPr id="1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8244970"/>
              </p:ext>
            </p:extLst>
          </p:nvPr>
        </p:nvGraphicFramePr>
        <p:xfrm>
          <a:off x="755576" y="1193278"/>
          <a:ext cx="7704852" cy="5070368"/>
        </p:xfrm>
        <a:graphic>
          <a:graphicData uri="http://schemas.openxmlformats.org/drawingml/2006/table">
            <a:tbl>
              <a:tblPr firstRow="1" firstCol="1" bandRow="1"/>
              <a:tblGrid>
                <a:gridCol w="2708720"/>
                <a:gridCol w="916574"/>
                <a:gridCol w="916574"/>
                <a:gridCol w="797580"/>
                <a:gridCol w="797580"/>
                <a:gridCol w="797580"/>
                <a:gridCol w="770244"/>
              </a:tblGrid>
              <a:tr h="281034">
                <a:tc rowSpan="2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Наименование показателя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6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Норма для битума марки</a:t>
                      </a:r>
                      <a:endParaRPr lang="ru-RU" sz="16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20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БНД 130/200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БНД 100/130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БНД 70/100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БНД 50/70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БНД 35/50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БНД 20/35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6206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Глубина проникания иглы, 0,1 мм при 25 °С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131-200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101-130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71-100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51-70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36-50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20-35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85504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Температура размягчения по кольцу и шару, °С, не ниже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en-US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2</a:t>
                      </a:r>
                      <a:endParaRPr lang="ru-RU" sz="16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en-US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5</a:t>
                      </a:r>
                      <a:endParaRPr lang="ru-RU" sz="16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ru-RU" sz="16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7</a:t>
                      </a:r>
                      <a:endParaRPr lang="ru-RU" sz="16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en-US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1</a:t>
                      </a:r>
                      <a:endParaRPr lang="ru-RU" sz="16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en-US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3</a:t>
                      </a:r>
                      <a:endParaRPr lang="ru-RU" sz="16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55</a:t>
                      </a:r>
                      <a:endParaRPr lang="ru-RU" sz="16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27491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Растяжимость, см, при 0°С, не менее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6,0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4,0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3,7</a:t>
                      </a:r>
                      <a:endParaRPr lang="ru-RU" sz="16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3,5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/>
                          <a:cs typeface="Times New Roman"/>
                        </a:rPr>
                        <a:t>Не определяется</a:t>
                      </a:r>
                      <a:endParaRPr lang="ru-RU" sz="160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034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Температура хрупкости, °С, не выше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-2</a:t>
                      </a:r>
                      <a:r>
                        <a:rPr lang="en-US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1</a:t>
                      </a:r>
                      <a:endParaRPr lang="ru-RU" sz="16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16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en-US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18</a:t>
                      </a:r>
                      <a:endParaRPr lang="ru-RU" sz="16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-1</a:t>
                      </a:r>
                      <a:r>
                        <a:rPr lang="en-US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6</a:t>
                      </a:r>
                      <a:endParaRPr lang="ru-RU" sz="16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-1</a:t>
                      </a:r>
                      <a:r>
                        <a:rPr lang="en-US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4</a:t>
                      </a:r>
                      <a:endParaRPr lang="ru-RU" sz="16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-11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9046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Температура вспышки, °С, не ниже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220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230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230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230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230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230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80621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Потеря массы образца, после прогрева, %, не более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0,8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0,7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0,6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0,6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0,5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0,5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00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Изменение температуры размягчения после старения, °С, не более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7</a:t>
                      </a:r>
                      <a:endParaRPr lang="ru-RU" sz="16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7</a:t>
                      </a:r>
                      <a:endParaRPr lang="ru-RU" sz="16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7</a:t>
                      </a:r>
                      <a:endParaRPr lang="ru-RU" sz="16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6</a:t>
                      </a:r>
                      <a:endParaRPr lang="ru-RU" sz="16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6</a:t>
                      </a:r>
                      <a:endParaRPr lang="ru-RU" sz="16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3563887" y="793168"/>
            <a:ext cx="26300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ru-RU" sz="2000" dirty="0"/>
              <a:t>Основные показатели</a:t>
            </a:r>
          </a:p>
        </p:txBody>
      </p:sp>
    </p:spTree>
    <p:extLst>
      <p:ext uri="{BB962C8B-B14F-4D97-AF65-F5344CB8AC3E}">
        <p14:creationId xmlns:p14="http://schemas.microsoft.com/office/powerpoint/2010/main" val="2513201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-473800" y="177991"/>
            <a:ext cx="7402827" cy="4444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Times New Roman"/>
              </a:rPr>
              <a:t>Технические требования</a:t>
            </a:r>
            <a:endParaRPr lang="ru-RU" sz="24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Times New Roman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19</a:t>
            </a:fld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2296887" y="954969"/>
            <a:ext cx="3897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ru-RU" sz="2000" dirty="0" smtClean="0"/>
              <a:t>Дополнительные показатели</a:t>
            </a:r>
            <a:endParaRPr lang="ru-RU" sz="2000" dirty="0"/>
          </a:p>
        </p:txBody>
      </p:sp>
      <p:graphicFrame>
        <p:nvGraphicFramePr>
          <p:cNvPr id="6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4051336"/>
              </p:ext>
            </p:extLst>
          </p:nvPr>
        </p:nvGraphicFramePr>
        <p:xfrm>
          <a:off x="317434" y="1556792"/>
          <a:ext cx="8509132" cy="4104455"/>
        </p:xfrm>
        <a:graphic>
          <a:graphicData uri="http://schemas.openxmlformats.org/drawingml/2006/table">
            <a:tbl>
              <a:tblPr firstRow="1" firstCol="1" bandRow="1"/>
              <a:tblGrid>
                <a:gridCol w="3826852"/>
                <a:gridCol w="867842"/>
                <a:gridCol w="953609"/>
                <a:gridCol w="806900"/>
                <a:gridCol w="733546"/>
                <a:gridCol w="660191"/>
                <a:gridCol w="660192"/>
              </a:tblGrid>
              <a:tr h="356909">
                <a:tc rowSpan="2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Наименование показателя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6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Норма для битума марки</a:t>
                      </a:r>
                      <a:endParaRPr lang="ru-RU" sz="1600" dirty="0">
                        <a:effectLst/>
                        <a:latin typeface="+mj-lt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138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БНД 130/200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БНД 100/130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БНД 70/100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БНД 50/70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БНД 35/50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БНД 20/35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97425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Растяжимость, см, при 25 °С, не менее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80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70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62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60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50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40</a:t>
                      </a:r>
                      <a:endParaRPr lang="ru-RU" sz="1600" dirty="0">
                        <a:effectLst/>
                        <a:latin typeface="+mj-lt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94848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Максимальное усилие при растяжении, Н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при 25°С, не менее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6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Для набора статистических данных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848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Максимальное усилие при растяжении, Н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при 0°С, не более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6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Для набора статистических данных</a:t>
                      </a:r>
                      <a:endParaRPr lang="ru-RU" sz="1600" dirty="0">
                        <a:effectLst/>
                        <a:latin typeface="+mj-lt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848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Температура хрупкости после старения, °С, не выше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-18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-17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-15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-13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-11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-8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97425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Растворимость,%, не менее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6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99,0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7425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Содержание парафина, %, не более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6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3,0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690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Индекс пенетрации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6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от-1,0 до+1,0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29091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70857" y="2945936"/>
            <a:ext cx="7532914" cy="2083285"/>
          </a:xfrm>
        </p:spPr>
        <p:txBody>
          <a:bodyPr>
            <a:normAutofit/>
          </a:bodyPr>
          <a:lstStyle/>
          <a:p>
            <a:pPr marL="0" indent="0" algn="just">
              <a:buClr>
                <a:srgbClr val="4A3D37"/>
              </a:buClr>
              <a:buNone/>
            </a:pPr>
            <a:r>
              <a:rPr lang="ru-RU" sz="2000" dirty="0">
                <a:solidFill>
                  <a:srgbClr val="4A3D37"/>
                </a:solidFill>
                <a:cs typeface="Times New Roman"/>
              </a:rPr>
              <a:t>Пункты 95 и 96 Программы по разработке межгосударственных стандартов, в результате применения которых на добровольной основе обеспечивается соблюдение требований технического регламента Таможенного союза "Безопасность автомобильных дорог" (ТР ТС 014/2011), утвержденной решением Коллегии Евразийской экономической комиссии от 13 июня 2012г. № 81.1</a:t>
            </a:r>
            <a:endParaRPr lang="ru-RU" sz="2000" dirty="0" smtClean="0">
              <a:solidFill>
                <a:srgbClr val="4A3D37"/>
              </a:solidFill>
              <a:cs typeface="Times New Roman"/>
            </a:endParaRPr>
          </a:p>
          <a:p>
            <a:pPr>
              <a:buFont typeface="Wingdings" panose="05000000000000000000" pitchFamily="2" charset="2"/>
              <a:buChar char="v"/>
            </a:pPr>
            <a:endParaRPr lang="ru-RU" sz="2000" dirty="0" smtClean="0">
              <a:cs typeface="Times New Roman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2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67095" y="950930"/>
            <a:ext cx="842856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tx1">
                    <a:lumMod val="50000"/>
                    <a:lumOff val="50000"/>
                  </a:schemeClr>
                </a:solidFill>
                <a:cs typeface="Times New Roman"/>
              </a:rPr>
              <a:t>Основание для разработки проектов ГОСТ на технические требования и методы испытаний битума нефтяного дорожного вязкого</a:t>
            </a:r>
            <a:endParaRPr lang="ru-RU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457200" y="2440607"/>
            <a:ext cx="8229600" cy="884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endParaRPr lang="ru-RU" sz="1800" dirty="0"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42609299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-473800" y="177991"/>
            <a:ext cx="7402827" cy="4444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Times New Roman"/>
              </a:rPr>
              <a:t>Технические требования</a:t>
            </a:r>
            <a:endParaRPr lang="ru-RU" sz="24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Times New Roman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20</a:t>
            </a:fld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2296887" y="726363"/>
            <a:ext cx="3897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ru-RU" sz="2000" dirty="0" smtClean="0"/>
              <a:t>Дополнительные показатели</a:t>
            </a:r>
            <a:endParaRPr lang="ru-RU" sz="2000" dirty="0"/>
          </a:p>
        </p:txBody>
      </p:sp>
      <p:graphicFrame>
        <p:nvGraphicFramePr>
          <p:cNvPr id="7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3842150"/>
              </p:ext>
            </p:extLst>
          </p:nvPr>
        </p:nvGraphicFramePr>
        <p:xfrm>
          <a:off x="179512" y="1307307"/>
          <a:ext cx="8784976" cy="4773650"/>
        </p:xfrm>
        <a:graphic>
          <a:graphicData uri="http://schemas.openxmlformats.org/drawingml/2006/table">
            <a:tbl>
              <a:tblPr firstRow="1" firstCol="1" bandRow="1"/>
              <a:tblGrid>
                <a:gridCol w="2585459"/>
                <a:gridCol w="1807029"/>
                <a:gridCol w="864096"/>
                <a:gridCol w="768761"/>
                <a:gridCol w="734890"/>
                <a:gridCol w="728597"/>
                <a:gridCol w="648072"/>
                <a:gridCol w="648072"/>
              </a:tblGrid>
              <a:tr h="318279">
                <a:tc rowSpan="2" gridSpan="2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Наименование показателя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Норма для битума марки</a:t>
                      </a:r>
                      <a:endParaRPr lang="ru-RU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36555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БНД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130/200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БНД 100/130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БНД 70/100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БНД 50/70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БНД 35/50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БНД 20/35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4027">
                <a:tc gridSpan="2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Глубина проникания иглы, 0,1 мм при 0°С, не менее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40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21</a:t>
                      </a:r>
                      <a:endParaRPr lang="ru-RU" sz="1400" dirty="0">
                        <a:effectLst/>
                        <a:latin typeface="+mj-lt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95141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Динамическая вязкость, (Па•с), </a:t>
                      </a:r>
                      <a:r>
                        <a:rPr lang="ru-RU" sz="1400" dirty="0" smtClean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не </a:t>
                      </a:r>
                      <a:r>
                        <a:rPr lang="ru-RU" sz="1400" dirty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менее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Метод 1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(при 1,5 </a:t>
                      </a:r>
                      <a:r>
                        <a:rPr lang="ru-RU" sz="14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с</a:t>
                      </a:r>
                      <a:r>
                        <a:rPr lang="ru-RU" sz="1400" baseline="300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-1</a:t>
                      </a:r>
                      <a:r>
                        <a:rPr lang="ru-RU" sz="1400" dirty="0" smtClean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при 60 °С)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6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Для набора статистических данных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j-lt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993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Изменение динамической вязкости в результате сдвигового воздействия, %, не более</a:t>
                      </a:r>
                      <a:endParaRPr lang="ru-RU" sz="1400" dirty="0">
                        <a:effectLst/>
                        <a:latin typeface="+mj-lt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Метод 2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(при 1,5 </a:t>
                      </a:r>
                      <a:r>
                        <a:rPr lang="ru-RU" sz="14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с</a:t>
                      </a:r>
                      <a:r>
                        <a:rPr lang="ru-RU" sz="1400" baseline="300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-1</a:t>
                      </a:r>
                      <a:r>
                        <a:rPr lang="ru-RU" sz="1400" dirty="0" smtClean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 при 60 °С)</a:t>
                      </a:r>
                      <a:endParaRPr lang="ru-RU" sz="1400" dirty="0">
                        <a:effectLst/>
                        <a:latin typeface="+mj-lt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6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Не нормируется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9084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Изменение динамической вязкости после</a:t>
                      </a:r>
                      <a:r>
                        <a:rPr lang="ru-RU" sz="1400" baseline="0" dirty="0" smtClean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smtClean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старения, </a:t>
                      </a:r>
                      <a:r>
                        <a:rPr lang="ru-RU" sz="1400" dirty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(Па•с), </a:t>
                      </a:r>
                      <a:r>
                        <a:rPr lang="ru-RU" sz="1400" dirty="0" smtClean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не </a:t>
                      </a:r>
                      <a:r>
                        <a:rPr lang="ru-RU" sz="1400" dirty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менее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Метод 1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(при 1,5 </a:t>
                      </a:r>
                      <a:r>
                        <a:rPr lang="ru-RU" sz="14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с</a:t>
                      </a:r>
                      <a:r>
                        <a:rPr lang="ru-RU" sz="1400" baseline="300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-1</a:t>
                      </a:r>
                      <a:r>
                        <a:rPr lang="ru-RU" sz="1400" dirty="0" smtClean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при 60 °С)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6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Для набора статистических данных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21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Изменение динамической вязкости после старения в результате сдвигового воздействия, %, не более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Метод 2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(при 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1,5</a:t>
                      </a:r>
                      <a:r>
                        <a:rPr lang="ru-RU" sz="14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с</a:t>
                      </a:r>
                      <a:r>
                        <a:rPr lang="ru-RU" sz="1400" baseline="300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-1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при </a:t>
                      </a: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60 °С)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6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Calibri"/>
                          <a:cs typeface="Times New Roman" panose="02020603050405020304" pitchFamily="18" charset="0"/>
                        </a:rPr>
                        <a:t>Не нормируется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16205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2"/>
          <p:cNvSpPr txBox="1">
            <a:spLocks/>
          </p:cNvSpPr>
          <p:nvPr/>
        </p:nvSpPr>
        <p:spPr>
          <a:xfrm>
            <a:off x="457200" y="2440607"/>
            <a:ext cx="8229600" cy="884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endParaRPr lang="ru-RU" sz="1800" dirty="0">
              <a:cs typeface="Times New Roman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21</a:t>
            </a:fld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572568" y="1343557"/>
            <a:ext cx="7956135" cy="321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endParaRPr lang="ru-RU" sz="2400" b="1" dirty="0" smtClean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r>
              <a:rPr lang="ru-RU" sz="2400" b="1" dirty="0" smtClean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Спасибо за внимание!</a:t>
            </a:r>
          </a:p>
          <a:p>
            <a:pPr algn="ctr">
              <a:spcAft>
                <a:spcPts val="600"/>
              </a:spcAft>
            </a:pPr>
            <a:endParaRPr lang="ru-RU" sz="2400" b="1" dirty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 smtClean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 smtClean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 smtClean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4343904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67544" y="1232000"/>
            <a:ext cx="8229600" cy="648072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Times New Roman"/>
              </a:rPr>
              <a:t>Комплекс проектов ГОСТ на технические требования и методы испытаний битума нефтяного дорожного вязкого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3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39486" y="2439220"/>
            <a:ext cx="86868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1) ГОСТ </a:t>
            </a:r>
            <a:r>
              <a:rPr lang="ru-RU" dirty="0" smtClean="0"/>
              <a:t>33133 «Дороги </a:t>
            </a:r>
            <a:r>
              <a:rPr lang="ru-RU" dirty="0"/>
              <a:t>автомобильные общего пользования. Битумы нефтяные дорожные вязкие. Технические требования»;</a:t>
            </a:r>
          </a:p>
          <a:p>
            <a:r>
              <a:rPr lang="ru-RU" dirty="0"/>
              <a:t>2) ГОСТ </a:t>
            </a:r>
            <a:r>
              <a:rPr lang="ru-RU" dirty="0" smtClean="0"/>
              <a:t>33134 «Дороги </a:t>
            </a:r>
            <a:r>
              <a:rPr lang="ru-RU" dirty="0"/>
              <a:t>автомобильные общего пользования. Битумы нефтяные дорожные вязкие. Метод определения индекса </a:t>
            </a:r>
            <a:r>
              <a:rPr lang="ru-RU" dirty="0" err="1"/>
              <a:t>пенетрации</a:t>
            </a:r>
            <a:r>
              <a:rPr lang="ru-RU" dirty="0"/>
              <a:t>»;</a:t>
            </a:r>
          </a:p>
          <a:p>
            <a:r>
              <a:rPr lang="ru-RU" dirty="0" smtClean="0"/>
              <a:t>3</a:t>
            </a:r>
            <a:r>
              <a:rPr lang="ru-RU" dirty="0"/>
              <a:t>) ГОСТ </a:t>
            </a:r>
            <a:r>
              <a:rPr lang="ru-RU" dirty="0" smtClean="0"/>
              <a:t>33135 «Дороги </a:t>
            </a:r>
            <a:r>
              <a:rPr lang="ru-RU" dirty="0"/>
              <a:t>автомобильные общего пользования. Битумы нефтяные дорожные вязкие. Метод определения растворимости</a:t>
            </a:r>
            <a:r>
              <a:rPr lang="ru-RU" dirty="0" smtClean="0"/>
              <a:t>»;</a:t>
            </a:r>
            <a:endParaRPr lang="ru-RU" dirty="0"/>
          </a:p>
          <a:p>
            <a:r>
              <a:rPr lang="ru-RU" dirty="0" smtClean="0"/>
              <a:t>4</a:t>
            </a:r>
            <a:r>
              <a:rPr lang="ru-RU" dirty="0"/>
              <a:t>) ГОСТ 33136 «Дороги автомобильные общего пользования. Битумы нефтяные дорожные вязкие. Метод определения глубины проникания иглы»;</a:t>
            </a:r>
          </a:p>
          <a:p>
            <a:r>
              <a:rPr lang="ru-RU" dirty="0" smtClean="0"/>
              <a:t>5</a:t>
            </a:r>
            <a:r>
              <a:rPr lang="ru-RU" dirty="0"/>
              <a:t>) ГОСТ 33137 «Дороги автомобильные общего пользования. Битумы нефтяные дорожные вязкие. Метод определения динамической вязкости ротационным вискозиметром»;</a:t>
            </a:r>
            <a:endParaRPr lang="en-US" dirty="0"/>
          </a:p>
          <a:p>
            <a:r>
              <a:rPr lang="ru-RU" dirty="0" smtClean="0"/>
              <a:t>6</a:t>
            </a:r>
            <a:r>
              <a:rPr lang="ru-RU" dirty="0"/>
              <a:t>) ГОСТ 33138 «Дороги автомобильные общего пользования. Битумы нефтяные дорожные вязкие. Метод определения растяжимости</a:t>
            </a:r>
            <a:r>
              <a:rPr lang="ru-RU" dirty="0" smtClean="0"/>
              <a:t>»;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42796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67544" y="1232000"/>
            <a:ext cx="8229600" cy="648072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Times New Roman"/>
              </a:rPr>
              <a:t>Комплекс проектов ГОСТ на технические требования и методы испытаний битума нефтяного дорожного вязкого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4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39486" y="2384790"/>
            <a:ext cx="86868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7) ГОСТ 33139 «Дороги автомобильные общего пользования. Битумы нефтяные дорожные вязкие. Метод определения содержания твердого парафина»; </a:t>
            </a:r>
          </a:p>
          <a:p>
            <a:r>
              <a:rPr lang="ru-RU" dirty="0" smtClean="0"/>
              <a:t>8</a:t>
            </a:r>
            <a:r>
              <a:rPr lang="ru-RU" dirty="0"/>
              <a:t>) ГОСТ 33140 «Дороги автомобильные общего пользования. Битумы нефтяные дорожные вязкие. Метод определения старения под воздействием высокой температуры и воздуха (метод RTFOT)»;</a:t>
            </a:r>
          </a:p>
          <a:p>
            <a:r>
              <a:rPr lang="ru-RU" dirty="0" smtClean="0"/>
              <a:t>9</a:t>
            </a:r>
            <a:r>
              <a:rPr lang="ru-RU" dirty="0"/>
              <a:t>) ГОСТ 33141 «Дороги автомобильные общего пользования. Битумы   нефтяные дорожные вязкие. Метод определения температур вспышки. Метод с применением открытого тигля Кливленда»;</a:t>
            </a:r>
            <a:endParaRPr lang="ru-RU" dirty="0" smtClean="0"/>
          </a:p>
          <a:p>
            <a:r>
              <a:rPr lang="ru-RU" dirty="0" smtClean="0"/>
              <a:t>10</a:t>
            </a:r>
            <a:r>
              <a:rPr lang="ru-RU" dirty="0"/>
              <a:t>) ГОСТ 33142 «Дороги автомобильные общего пользования. Битумы нефтяные дорожные вязкие. Метод определения температуры размягчения – Метод «Кольцо и Шар»;</a:t>
            </a:r>
          </a:p>
          <a:p>
            <a:r>
              <a:rPr lang="ru-RU" dirty="0" smtClean="0"/>
              <a:t>11</a:t>
            </a:r>
            <a:r>
              <a:rPr lang="ru-RU" dirty="0"/>
              <a:t>) ГОСТ 33143 «Дороги автомобильные общего пользования. Битумы нефтяные дорожные вязкие. Метод определения температуры хрупкости по </a:t>
            </a:r>
            <a:r>
              <a:rPr lang="ru-RU" dirty="0" err="1"/>
              <a:t>Фраасу</a:t>
            </a:r>
            <a:r>
              <a:rPr lang="ru-RU" dirty="0" smtClean="0"/>
              <a:t>».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0239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82487" y="883657"/>
            <a:ext cx="8229600" cy="648072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Times New Roman"/>
              </a:rPr>
              <a:t>Публичное обсуждение в </a:t>
            </a:r>
            <a:r>
              <a:rPr lang="ru-RU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Times New Roman"/>
              </a:rPr>
              <a:t>РФ и АИС МГС</a:t>
            </a:r>
            <a:endParaRPr lang="ru-RU" sz="32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Times New Roman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5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39486" y="2656940"/>
            <a:ext cx="8686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451757" y="1531729"/>
            <a:ext cx="826225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sz="2000" dirty="0" smtClean="0"/>
              <a:t>Дата </a:t>
            </a:r>
            <a:r>
              <a:rPr lang="ru-RU" sz="2000" dirty="0"/>
              <a:t>начала публичного обсуждения </a:t>
            </a:r>
            <a:r>
              <a:rPr lang="ru-RU" sz="2000" dirty="0" smtClean="0"/>
              <a:t>в РФ 22.01.2014г</a:t>
            </a:r>
            <a:r>
              <a:rPr lang="ru-RU" sz="2000" dirty="0"/>
              <a:t>.</a:t>
            </a:r>
          </a:p>
          <a:p>
            <a:pPr algn="just"/>
            <a:r>
              <a:rPr lang="ru-RU" sz="2000" dirty="0" smtClean="0"/>
              <a:t>	Дата </a:t>
            </a:r>
            <a:r>
              <a:rPr lang="ru-RU" sz="2000" dirty="0"/>
              <a:t>завершения публичного обсуждения </a:t>
            </a:r>
            <a:r>
              <a:rPr lang="ru-RU" sz="2000" dirty="0" smtClean="0"/>
              <a:t>в РФ 22.04.2014г</a:t>
            </a:r>
            <a:r>
              <a:rPr lang="ru-RU" sz="2000" dirty="0"/>
              <a:t>.</a:t>
            </a:r>
          </a:p>
          <a:p>
            <a:pPr algn="just"/>
            <a:r>
              <a:rPr lang="ru-RU" sz="2000" dirty="0" smtClean="0"/>
              <a:t>	Замечания </a:t>
            </a:r>
            <a:r>
              <a:rPr lang="ru-RU" sz="2000" dirty="0"/>
              <a:t>учитывались вплоть до июня 2014 года</a:t>
            </a:r>
            <a:r>
              <a:rPr lang="ru-RU" sz="2000" dirty="0" smtClean="0"/>
              <a:t>.</a:t>
            </a:r>
          </a:p>
          <a:p>
            <a:pPr algn="just"/>
            <a:r>
              <a:rPr lang="ru-RU" sz="2000" dirty="0" smtClean="0"/>
              <a:t>	Также </a:t>
            </a:r>
            <a:r>
              <a:rPr lang="ru-RU" sz="2000" dirty="0"/>
              <a:t>первые редакции проектов ГОСТ были направлены в членам рабочей группы №3 «Дорожно-строительные материалы» при МТК 418 «Дорожное хозяйство» и согласованным Федеральным дорожным агентством рецензентам</a:t>
            </a:r>
            <a:r>
              <a:rPr lang="ru-RU" sz="2000" dirty="0" smtClean="0"/>
              <a:t>.</a:t>
            </a:r>
          </a:p>
          <a:p>
            <a:pPr algn="just"/>
            <a:r>
              <a:rPr lang="ru-RU" sz="2000" dirty="0" smtClean="0"/>
              <a:t>	За </a:t>
            </a:r>
            <a:r>
              <a:rPr lang="ru-RU" sz="2000" dirty="0"/>
              <a:t>время публичного обсуждения поступило 384 замечания и предложения, при этом 253 замечания принято, а 35 принято частично. Публичное обсуждение в АИС МГС </a:t>
            </a:r>
            <a:r>
              <a:rPr lang="ru-RU" sz="2000" dirty="0" smtClean="0"/>
              <a:t>проводилось </a:t>
            </a:r>
            <a:r>
              <a:rPr lang="ru-RU" sz="2000" dirty="0"/>
              <a:t>с 01 апреля 2014 года по 01 июня 2014 года. Замечаний не поступило</a:t>
            </a:r>
            <a:r>
              <a:rPr lang="ru-RU" sz="2000" dirty="0" smtClean="0"/>
              <a:t>.</a:t>
            </a:r>
          </a:p>
          <a:p>
            <a:pPr algn="just"/>
            <a:r>
              <a:rPr lang="ru-RU" sz="2000" dirty="0" smtClean="0"/>
              <a:t>	На </a:t>
            </a:r>
            <a:r>
              <a:rPr lang="ru-RU" sz="2000" dirty="0"/>
              <a:t>окончательные редакции проектов ГОСТ от </a:t>
            </a:r>
            <a:r>
              <a:rPr lang="ru-RU" sz="2000" dirty="0" smtClean="0"/>
              <a:t>РФ поступило </a:t>
            </a:r>
            <a:r>
              <a:rPr lang="ru-RU" sz="2000" dirty="0"/>
              <a:t>49 замечаний. Все приняты. </a:t>
            </a:r>
            <a:r>
              <a:rPr lang="ru-RU" sz="2000" dirty="0" smtClean="0"/>
              <a:t>От АИС </a:t>
            </a:r>
            <a:r>
              <a:rPr lang="ru-RU" sz="2000" dirty="0"/>
              <a:t>МГС поступило более 40 замечаний, из них 32 принято, 2 принято частично.</a:t>
            </a:r>
          </a:p>
        </p:txBody>
      </p:sp>
    </p:spTree>
    <p:extLst>
      <p:ext uri="{BB962C8B-B14F-4D97-AF65-F5344CB8AC3E}">
        <p14:creationId xmlns:p14="http://schemas.microsoft.com/office/powerpoint/2010/main" val="3361008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-43544" y="108860"/>
            <a:ext cx="6117771" cy="64807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Times New Roman"/>
              </a:rPr>
              <a:t>Отзывы, замечания и предложения</a:t>
            </a:r>
            <a:endParaRPr lang="ru-RU" sz="28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Times New Roman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6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39486" y="2656940"/>
            <a:ext cx="8686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451757" y="731985"/>
            <a:ext cx="8262258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900" dirty="0"/>
              <a:t>1</a:t>
            </a:r>
            <a:r>
              <a:rPr lang="ru-RU" sz="1900" dirty="0" smtClean="0"/>
              <a:t>)</a:t>
            </a:r>
            <a:r>
              <a:rPr lang="ru-RU" sz="1900" dirty="0"/>
              <a:t> Эксперты рабочей </a:t>
            </a:r>
            <a:r>
              <a:rPr lang="ru-RU" sz="1900" dirty="0" smtClean="0"/>
              <a:t>группы </a:t>
            </a:r>
            <a:r>
              <a:rPr lang="ru-RU" sz="1900" dirty="0"/>
              <a:t>№ 3 </a:t>
            </a:r>
            <a:r>
              <a:rPr lang="ru-RU" sz="1900" dirty="0" smtClean="0"/>
              <a:t>«Дорожно-строительные </a:t>
            </a:r>
            <a:r>
              <a:rPr lang="ru-RU" sz="1900" dirty="0"/>
              <a:t>материалы» при МТК 418 «Дорожное хозяйство» </a:t>
            </a:r>
            <a:r>
              <a:rPr lang="ru-RU" sz="1900" dirty="0" smtClean="0"/>
              <a:t>от Российской </a:t>
            </a:r>
            <a:r>
              <a:rPr lang="ru-RU" sz="1900" dirty="0"/>
              <a:t>Федерации;</a:t>
            </a:r>
          </a:p>
          <a:p>
            <a:pPr algn="just"/>
            <a:r>
              <a:rPr lang="ru-RU" sz="1900" dirty="0" smtClean="0"/>
              <a:t>2) Эксперты рабочей группы № 3 «Дорожно-строительные </a:t>
            </a:r>
            <a:r>
              <a:rPr lang="ru-RU" sz="1900" dirty="0"/>
              <a:t>материалы» при МТК 418 «Дорожное хозяйство» </a:t>
            </a:r>
            <a:r>
              <a:rPr lang="ru-RU" sz="1900" dirty="0" smtClean="0"/>
              <a:t>от Республики Беларусь;</a:t>
            </a:r>
          </a:p>
          <a:p>
            <a:pPr algn="just"/>
            <a:r>
              <a:rPr lang="ru-RU" sz="1900" dirty="0" smtClean="0"/>
              <a:t>3</a:t>
            </a:r>
            <a:r>
              <a:rPr lang="ru-RU" sz="1900" dirty="0"/>
              <a:t>) Эксперты рабочей </a:t>
            </a:r>
            <a:r>
              <a:rPr lang="ru-RU" sz="1900" dirty="0" smtClean="0"/>
              <a:t>группы </a:t>
            </a:r>
            <a:r>
              <a:rPr lang="ru-RU" sz="1900" dirty="0"/>
              <a:t>№ 3 </a:t>
            </a:r>
            <a:r>
              <a:rPr lang="ru-RU" sz="1900" dirty="0" smtClean="0"/>
              <a:t>«Дорожно-строительные </a:t>
            </a:r>
            <a:r>
              <a:rPr lang="ru-RU" sz="1900" dirty="0"/>
              <a:t>материалы» при МТК 418 «Дорожное хозяйство» Республики </a:t>
            </a:r>
            <a:r>
              <a:rPr lang="ru-RU" sz="1900" dirty="0" smtClean="0"/>
              <a:t>Казахстан;</a:t>
            </a:r>
          </a:p>
          <a:p>
            <a:pPr algn="just"/>
            <a:r>
              <a:rPr lang="ru-RU" sz="1900" dirty="0" smtClean="0"/>
              <a:t>4) </a:t>
            </a:r>
            <a:r>
              <a:rPr lang="ru-RU" sz="1900" dirty="0"/>
              <a:t>ГК «АВТОДОР»;</a:t>
            </a:r>
          </a:p>
          <a:p>
            <a:pPr algn="just"/>
            <a:r>
              <a:rPr lang="ru-RU" sz="1900" dirty="0" smtClean="0"/>
              <a:t>5)</a:t>
            </a:r>
            <a:r>
              <a:rPr lang="ru-RU" sz="1900" dirty="0"/>
              <a:t> ОАО «Газпром нефть»;</a:t>
            </a:r>
          </a:p>
          <a:p>
            <a:pPr algn="just"/>
            <a:r>
              <a:rPr lang="ru-RU" sz="1900" dirty="0" smtClean="0"/>
              <a:t>6) </a:t>
            </a:r>
            <a:r>
              <a:rPr lang="ru-RU" sz="1900" dirty="0"/>
              <a:t>ОАО «</a:t>
            </a:r>
            <a:r>
              <a:rPr lang="ru-RU" sz="1900" dirty="0" err="1"/>
              <a:t>Славнефть</a:t>
            </a:r>
            <a:r>
              <a:rPr lang="ru-RU" sz="1900" dirty="0"/>
              <a:t>-ЯНОС»;</a:t>
            </a:r>
          </a:p>
          <a:p>
            <a:pPr algn="just"/>
            <a:r>
              <a:rPr lang="ru-RU" sz="1900" dirty="0" smtClean="0"/>
              <a:t>7) РГУ «Нефти и газа» имени И.М. Губкина; </a:t>
            </a:r>
          </a:p>
          <a:p>
            <a:pPr algn="just"/>
            <a:r>
              <a:rPr lang="ru-RU" sz="1900" dirty="0" smtClean="0"/>
              <a:t>8</a:t>
            </a:r>
            <a:r>
              <a:rPr lang="ru-RU" sz="1900" dirty="0"/>
              <a:t>) ЗАО «Институт «</a:t>
            </a:r>
            <a:r>
              <a:rPr lang="ru-RU" sz="1900" dirty="0" err="1"/>
              <a:t>Стройпроект</a:t>
            </a:r>
            <a:r>
              <a:rPr lang="ru-RU" sz="1900" dirty="0"/>
              <a:t>»;</a:t>
            </a:r>
            <a:endParaRPr lang="ru-RU" sz="1900" dirty="0" smtClean="0"/>
          </a:p>
          <a:p>
            <a:pPr algn="just"/>
            <a:r>
              <a:rPr lang="ru-RU" sz="1900" dirty="0" smtClean="0"/>
              <a:t>9</a:t>
            </a:r>
            <a:r>
              <a:rPr lang="ru-RU" sz="1900" dirty="0"/>
              <a:t>) ООО ЦИТИ «</a:t>
            </a:r>
            <a:r>
              <a:rPr lang="ru-RU" sz="1900" dirty="0" err="1"/>
              <a:t>Дорконтроль</a:t>
            </a:r>
            <a:r>
              <a:rPr lang="ru-RU" sz="1900" dirty="0"/>
              <a:t>»;</a:t>
            </a:r>
          </a:p>
          <a:p>
            <a:pPr algn="just"/>
            <a:r>
              <a:rPr lang="ru-RU" sz="1900" dirty="0" smtClean="0"/>
              <a:t>10</a:t>
            </a:r>
            <a:r>
              <a:rPr lang="ru-RU" sz="1900" dirty="0"/>
              <a:t>) Госстандарт Республики Беларусь;</a:t>
            </a:r>
          </a:p>
          <a:p>
            <a:pPr algn="just"/>
            <a:r>
              <a:rPr lang="ru-RU" sz="1900" dirty="0"/>
              <a:t>11) Минэкономики Республики Армения;</a:t>
            </a:r>
          </a:p>
          <a:p>
            <a:pPr algn="just"/>
            <a:r>
              <a:rPr lang="ru-RU" sz="1900" dirty="0"/>
              <a:t>12) </a:t>
            </a:r>
            <a:r>
              <a:rPr lang="ru-RU" sz="1900" dirty="0" err="1"/>
              <a:t>Азстандарт</a:t>
            </a:r>
            <a:r>
              <a:rPr lang="ru-RU" sz="1900" dirty="0"/>
              <a:t> Республики Азербайджан;</a:t>
            </a:r>
          </a:p>
          <a:p>
            <a:pPr algn="just"/>
            <a:r>
              <a:rPr lang="ru-RU" sz="1900" dirty="0"/>
              <a:t>13) </a:t>
            </a:r>
            <a:r>
              <a:rPr lang="ru-RU" sz="1900" dirty="0" err="1"/>
              <a:t>Кыргызстандарт</a:t>
            </a:r>
            <a:r>
              <a:rPr lang="ru-RU" sz="1900" dirty="0"/>
              <a:t> Республики Кыргызстан;</a:t>
            </a:r>
          </a:p>
          <a:p>
            <a:pPr algn="just"/>
            <a:r>
              <a:rPr lang="ru-RU" sz="1900" dirty="0"/>
              <a:t>14) </a:t>
            </a:r>
            <a:r>
              <a:rPr lang="ru-RU" sz="1900" dirty="0" err="1"/>
              <a:t>Таджикстандарт</a:t>
            </a:r>
            <a:r>
              <a:rPr lang="ru-RU" sz="1900" dirty="0"/>
              <a:t> Республики </a:t>
            </a:r>
            <a:r>
              <a:rPr lang="ru-RU" sz="1900" dirty="0" smtClean="0"/>
              <a:t>Таджикистан;</a:t>
            </a:r>
          </a:p>
          <a:p>
            <a:pPr algn="just"/>
            <a:r>
              <a:rPr lang="ru-RU" sz="1900" dirty="0" smtClean="0"/>
              <a:t>15) </a:t>
            </a:r>
            <a:r>
              <a:rPr lang="ru-RU" sz="1900" dirty="0"/>
              <a:t>Госстандарт Республики </a:t>
            </a:r>
            <a:r>
              <a:rPr lang="ru-RU" sz="1900" dirty="0" smtClean="0"/>
              <a:t>Казахстан;</a:t>
            </a:r>
          </a:p>
          <a:p>
            <a:pPr algn="just"/>
            <a:r>
              <a:rPr lang="ru-RU" sz="1900" dirty="0"/>
              <a:t>16) Госстандарт </a:t>
            </a:r>
            <a:r>
              <a:rPr lang="ru-RU" sz="1900" dirty="0" smtClean="0"/>
              <a:t>Украины</a:t>
            </a:r>
            <a:r>
              <a:rPr lang="ru-RU" sz="2000" dirty="0" smtClean="0"/>
              <a:t>.</a:t>
            </a:r>
            <a:endParaRPr lang="ru-RU" sz="2000" dirty="0"/>
          </a:p>
          <a:p>
            <a:pPr algn="just"/>
            <a:r>
              <a:rPr lang="ru-RU" dirty="0" smtClean="0"/>
              <a:t>	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056321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652601" y="1068713"/>
            <a:ext cx="7402827" cy="444400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Times New Roman"/>
              </a:rPr>
              <a:t>Подходы к разработке ГОСТ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7</a:t>
            </a:fld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24542" y="4459989"/>
            <a:ext cx="82622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52601" y="1675466"/>
            <a:ext cx="791445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400" dirty="0"/>
              <a:t>Разделение всех показателей на основные и дополнительные.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400" dirty="0" smtClean="0"/>
              <a:t>Введение в </a:t>
            </a:r>
            <a:r>
              <a:rPr lang="ru-RU" sz="2400" dirty="0"/>
              <a:t>классификацию битумов новых марок, основанных на сужении интервалов </a:t>
            </a:r>
            <a:r>
              <a:rPr lang="ru-RU" sz="2400" dirty="0" err="1"/>
              <a:t>пенетрации</a:t>
            </a:r>
            <a:r>
              <a:rPr lang="ru-RU" sz="2400" dirty="0"/>
              <a:t> для каждой марки.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400" dirty="0" smtClean="0"/>
              <a:t>Введение </a:t>
            </a:r>
            <a:r>
              <a:rPr lang="ru-RU" sz="2400" dirty="0"/>
              <a:t>показателя динамической вязкости, измеряемой с помощью ротационного вискозиметра.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400" dirty="0" smtClean="0"/>
              <a:t>Оценк</a:t>
            </a:r>
            <a:r>
              <a:rPr lang="ru-RU" sz="2400" dirty="0"/>
              <a:t>а</a:t>
            </a:r>
            <a:r>
              <a:rPr lang="ru-RU" sz="2400" dirty="0" smtClean="0"/>
              <a:t> </a:t>
            </a:r>
            <a:r>
              <a:rPr lang="ru-RU" sz="2400" dirty="0"/>
              <a:t>устойчивости к старению </a:t>
            </a:r>
            <a:r>
              <a:rPr lang="ru-RU" sz="2400" dirty="0" smtClean="0"/>
              <a:t>осуществляется </a:t>
            </a:r>
            <a:r>
              <a:rPr lang="ru-RU" sz="2400" dirty="0"/>
              <a:t>с помощью метода RTFOT.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400" dirty="0" smtClean="0"/>
              <a:t>Определение </a:t>
            </a:r>
            <a:r>
              <a:rPr lang="ru-RU" sz="2400" dirty="0"/>
              <a:t>максимальных усилий при растяжении битума.</a:t>
            </a:r>
          </a:p>
        </p:txBody>
      </p:sp>
    </p:spTree>
    <p:extLst>
      <p:ext uri="{BB962C8B-B14F-4D97-AF65-F5344CB8AC3E}">
        <p14:creationId xmlns:p14="http://schemas.microsoft.com/office/powerpoint/2010/main" val="397678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652601" y="1253775"/>
            <a:ext cx="7402827" cy="44440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Times New Roman"/>
              </a:rPr>
              <a:t>Разделение всех показателей на основные и дополнительные</a:t>
            </a:r>
            <a:r>
              <a:rPr lang="ru-RU" sz="3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Times New Roman"/>
              </a:rPr>
              <a:t/>
            </a:r>
            <a:br>
              <a:rPr lang="ru-RU" sz="3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Times New Roman"/>
              </a:rPr>
            </a:br>
            <a:endParaRPr lang="ru-RU" sz="36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Times New Roman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8</a:t>
            </a:fld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24542" y="4459989"/>
            <a:ext cx="82622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467544" y="1752605"/>
            <a:ext cx="3549285" cy="3690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2400" dirty="0"/>
              <a:t>Основные показатели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1800" dirty="0" err="1"/>
              <a:t>Пенетрация</a:t>
            </a:r>
            <a:r>
              <a:rPr lang="ru-RU" sz="1800" dirty="0"/>
              <a:t> при 25 °С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1800" dirty="0"/>
              <a:t>Температура размягчения по кольцу и шару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1800" dirty="0"/>
              <a:t> Растяжимость при 0 °С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1800" dirty="0"/>
              <a:t>Температура хрупкости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1800" dirty="0"/>
              <a:t>Температура вспышки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1800" dirty="0"/>
              <a:t>Потеря массы образца, после старения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1800" dirty="0"/>
              <a:t>Изменение температуры размягчения после старения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Объект 3"/>
          <p:cNvSpPr txBox="1">
            <a:spLocks/>
          </p:cNvSpPr>
          <p:nvPr/>
        </p:nvSpPr>
        <p:spPr>
          <a:xfrm>
            <a:off x="4332514" y="1773700"/>
            <a:ext cx="4659086" cy="444204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2400" dirty="0"/>
              <a:t>Дополнительные показатели</a:t>
            </a:r>
          </a:p>
          <a:p>
            <a:r>
              <a:rPr lang="ru-RU" sz="1800" dirty="0" err="1"/>
              <a:t>Пенетрация</a:t>
            </a:r>
            <a:r>
              <a:rPr lang="ru-RU" sz="1800" dirty="0"/>
              <a:t> при 0 °С</a:t>
            </a:r>
          </a:p>
          <a:p>
            <a:r>
              <a:rPr lang="ru-RU" sz="1800" dirty="0"/>
              <a:t>Динамическая вязкость </a:t>
            </a:r>
            <a:r>
              <a:rPr lang="ru-RU" sz="1800" dirty="0" smtClean="0"/>
              <a:t>при </a:t>
            </a:r>
            <a:r>
              <a:rPr lang="ru-RU" sz="1800" dirty="0"/>
              <a:t>60°С</a:t>
            </a:r>
          </a:p>
          <a:p>
            <a:r>
              <a:rPr lang="ru-RU" sz="1800" dirty="0"/>
              <a:t>Динамическая вязкость </a:t>
            </a:r>
            <a:r>
              <a:rPr lang="ru-RU" sz="1800" dirty="0" smtClean="0"/>
              <a:t>при </a:t>
            </a:r>
            <a:r>
              <a:rPr lang="ru-RU" sz="1800" dirty="0"/>
              <a:t>60°С после старения</a:t>
            </a:r>
          </a:p>
          <a:p>
            <a:r>
              <a:rPr lang="ru-RU" sz="1800" dirty="0"/>
              <a:t>Растяжимость при 25°С</a:t>
            </a:r>
          </a:p>
          <a:p>
            <a:r>
              <a:rPr lang="ru-RU" sz="1800" dirty="0"/>
              <a:t>Максимальное усилие при растяжении при 25°С</a:t>
            </a:r>
          </a:p>
          <a:p>
            <a:r>
              <a:rPr lang="ru-RU" sz="1800" dirty="0"/>
              <a:t>Максимальное усилие при растяжении при 0°С</a:t>
            </a:r>
          </a:p>
          <a:p>
            <a:r>
              <a:rPr lang="ru-RU" sz="1800" dirty="0"/>
              <a:t>Температура хрупкости после старения</a:t>
            </a:r>
          </a:p>
          <a:p>
            <a:r>
              <a:rPr lang="ru-RU" sz="1800" dirty="0"/>
              <a:t>Растворимость</a:t>
            </a:r>
          </a:p>
          <a:p>
            <a:r>
              <a:rPr lang="ru-RU" sz="1800" dirty="0"/>
              <a:t>Содержание парафина</a:t>
            </a:r>
          </a:p>
          <a:p>
            <a:r>
              <a:rPr lang="ru-RU" sz="1800" dirty="0"/>
              <a:t>Индекс </a:t>
            </a:r>
            <a:r>
              <a:rPr lang="ru-RU" sz="1800" dirty="0" err="1"/>
              <a:t>пенетрации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6100774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652601" y="1188459"/>
            <a:ext cx="7402827" cy="444400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Times New Roman"/>
              </a:rPr>
              <a:t>Классификация дорожных битумов</a:t>
            </a:r>
            <a:br>
              <a:rPr lang="ru-RU" sz="3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Times New Roman"/>
              </a:rPr>
            </a:br>
            <a:endParaRPr lang="ru-RU" sz="36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Times New Roman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9</a:t>
            </a:fld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24542" y="4459989"/>
            <a:ext cx="82622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539552" y="1700808"/>
            <a:ext cx="8064896" cy="42863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dirty="0"/>
              <a:t>     Классификация битума во всех государствах – членах Таможенного союза осуществляется по значению </a:t>
            </a:r>
            <a:r>
              <a:rPr lang="ru-RU" altLang="ru-RU" sz="2800" dirty="0" err="1"/>
              <a:t>пенетрации</a:t>
            </a:r>
            <a:r>
              <a:rPr lang="ru-RU" altLang="ru-RU" sz="2800" dirty="0"/>
              <a:t> при 25˚С.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altLang="ru-RU" sz="2800" dirty="0"/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dirty="0"/>
              <a:t>     Введено 6 марок битума: – БНД 130/200, БНД 100/130, БНД 70/100, БНД 50/70, БНД 35/50, БНД 20/35 вместо 5 марок по ГОСТ 22245 (БНД 200/300, БНД 130/200, БНД 90/130, БНД 60/90 и БНД 40/60</a:t>
            </a:r>
            <a:r>
              <a:rPr lang="ru-RU" altLang="ru-RU" sz="2800" dirty="0" smtClean="0"/>
              <a:t>).</a:t>
            </a:r>
            <a:endParaRPr lang="ru-RU" altLang="ru-RU" sz="2800" dirty="0"/>
          </a:p>
        </p:txBody>
      </p:sp>
    </p:spTree>
    <p:extLst>
      <p:ext uri="{BB962C8B-B14F-4D97-AF65-F5344CB8AC3E}">
        <p14:creationId xmlns:p14="http://schemas.microsoft.com/office/powerpoint/2010/main" val="3254923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5024</TotalTime>
  <Words>1556</Words>
  <Application>Microsoft Macintosh PowerPoint</Application>
  <PresentationFormat>Экран (4:3)</PresentationFormat>
  <Paragraphs>270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Комплекс проектов ГОСТ на технические требования и методы испытаний битума нефтяного дорожного вязкого</vt:lpstr>
      <vt:lpstr>Комплекс проектов ГОСТ на технические требования и методы испытаний битума нефтяного дорожного вязкого</vt:lpstr>
      <vt:lpstr>Публичное обсуждение в РФ и АИС МГС</vt:lpstr>
      <vt:lpstr>Отзывы, замечания и предложения</vt:lpstr>
      <vt:lpstr>Подходы к разработке ГОСТ</vt:lpstr>
      <vt:lpstr>Разделение всех показателей на основные и дополнительные </vt:lpstr>
      <vt:lpstr>Классификация дорожных битумов </vt:lpstr>
      <vt:lpstr>Динамическая вязкость </vt:lpstr>
      <vt:lpstr>Ротационный вискозиметр для определения динамической вязкости </vt:lpstr>
      <vt:lpstr>Методы определения динамической вязкости </vt:lpstr>
      <vt:lpstr>График зависимости динамической вязкости от скорости сдвига</vt:lpstr>
      <vt:lpstr>Старение битума</vt:lpstr>
      <vt:lpstr>Оборудование для старения битума по методу RTFOT</vt:lpstr>
      <vt:lpstr>Максимальное усилие при растяжении битума</vt:lpstr>
      <vt:lpstr>Графики определения максимальных усилий при растяжении трех различных проб битума БНД 70/100</vt:lpstr>
      <vt:lpstr>Технические требования</vt:lpstr>
      <vt:lpstr>Технические требования</vt:lpstr>
      <vt:lpstr>Технические требования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тенденциях в развитии нормативной базы органических вяжущих материалов</dc:title>
  <dc:creator>Алексей Бунчик</dc:creator>
  <cp:lastModifiedBy>MIKHAIL</cp:lastModifiedBy>
  <cp:revision>156</cp:revision>
  <cp:lastPrinted>2014-10-15T05:27:30Z</cp:lastPrinted>
  <dcterms:created xsi:type="dcterms:W3CDTF">2014-04-09T13:39:40Z</dcterms:created>
  <dcterms:modified xsi:type="dcterms:W3CDTF">2014-12-17T09:41:48Z</dcterms:modified>
</cp:coreProperties>
</file>