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259" r:id="rId2"/>
    <p:sldId id="287" r:id="rId3"/>
    <p:sldId id="288" r:id="rId4"/>
    <p:sldId id="260" r:id="rId5"/>
    <p:sldId id="261" r:id="rId6"/>
    <p:sldId id="262" r:id="rId7"/>
    <p:sldId id="264" r:id="rId8"/>
    <p:sldId id="265" r:id="rId9"/>
    <p:sldId id="270" r:id="rId10"/>
    <p:sldId id="273" r:id="rId11"/>
    <p:sldId id="274" r:id="rId12"/>
    <p:sldId id="272" r:id="rId13"/>
    <p:sldId id="263" r:id="rId14"/>
    <p:sldId id="275" r:id="rId15"/>
    <p:sldId id="269" r:id="rId16"/>
    <p:sldId id="266" r:id="rId17"/>
    <p:sldId id="276" r:id="rId18"/>
    <p:sldId id="277" r:id="rId19"/>
    <p:sldId id="278" r:id="rId20"/>
    <p:sldId id="258" r:id="rId21"/>
    <p:sldId id="284" r:id="rId22"/>
    <p:sldId id="283" r:id="rId23"/>
    <p:sldId id="282" r:id="rId24"/>
    <p:sldId id="285" r:id="rId25"/>
    <p:sldId id="286" r:id="rId26"/>
    <p:sldId id="281" r:id="rId27"/>
    <p:sldId id="280" r:id="rId28"/>
    <p:sldId id="290" r:id="rId29"/>
    <p:sldId id="292" r:id="rId30"/>
    <p:sldId id="293" r:id="rId31"/>
    <p:sldId id="294" r:id="rId32"/>
  </p:sldIdLst>
  <p:sldSz cx="9144000" cy="6858000" type="screen4x3"/>
  <p:notesSz cx="6797675" cy="9872663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3D37"/>
    <a:srgbClr val="F4D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85" autoAdjust="0"/>
  </p:normalViewPr>
  <p:slideViewPr>
    <p:cSldViewPr snapToGrid="0" snapToObjects="1">
      <p:cViewPr>
        <p:scale>
          <a:sx n="100" d="100"/>
          <a:sy n="100" d="100"/>
        </p:scale>
        <p:origin x="-178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AD4E1-55A3-47BE-A2DC-99E0AAED5CD4}" type="datetimeFigureOut">
              <a:rPr lang="ru-RU" smtClean="0"/>
              <a:t>17.12.14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3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A1394-8DAD-4306-A8DC-7DE4D7EF79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094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1394-8DAD-4306-A8DC-7DE4D7EF7903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497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4F74-966C-4927-A5FF-005917CC086D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7565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1331-BCE2-4F21-8F0C-FF52F965EF41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8569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C4B1-FC37-4F6B-894D-D170CCE80969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449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28EF-CF3F-47E7-A642-2A84B0679A25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8229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CD1EE-6DEA-4EF4-BB49-4B0008AC2671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02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01AB6-B63E-4570-8BFA-134E6F8528B2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536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ECE5-1F26-4692-9C6F-FE004E5F9522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193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8FE9E-C63D-4E22-8302-BB6F1B630A39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8584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FEB1-500D-4CDC-84A0-176DA9B80CB5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71151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F736-52E6-4067-BE55-825259FDEDF6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121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D0218-344C-4A8C-80A6-0B290BB8B5B3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384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BFEB1-500D-4CDC-84A0-176DA9B80CB5}" type="datetime1">
              <a:rPr lang="ru-RU" smtClean="0"/>
              <a:t>17.12.14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B3DD-87C3-2F4C-9EFF-9ABC2975F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564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emf"/><Relationship Id="rId5" Type="http://schemas.openxmlformats.org/officeDocument/2006/relationships/image" Target="../media/image1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8.emf"/><Relationship Id="rId5" Type="http://schemas.openxmlformats.org/officeDocument/2006/relationships/image" Target="../media/image1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9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10.emf"/><Relationship Id="rId7" Type="http://schemas.openxmlformats.org/officeDocument/2006/relationships/image" Target="../media/image1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2536" y="5525699"/>
            <a:ext cx="4910328" cy="50934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alt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ФГБУ «РОСДОРНИИ», Головченко И.В</a:t>
            </a:r>
            <a:r>
              <a:rPr lang="ru-RU" alt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.,</a:t>
            </a:r>
            <a:endParaRPr lang="ru-RU" alt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altLang="ru-RU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19 декабря 2014 года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33497" y="2804364"/>
            <a:ext cx="79561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ОСНОВНЫЕ ПОЛОЖЕНИЯ </a:t>
            </a:r>
          </a:p>
          <a:p>
            <a:pPr algn="ctr"/>
            <a:r>
              <a:rPr lang="ru-RU" sz="22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НОВЫХ МЕЖГОСУДАРСТВЕННЫХ СТАНДАРТОВ НА ЭЛЕМЕНТЫ ОБУСТРОЙСТВА АВТОМОМБИЛЬНЫХ ДОРОГ</a:t>
            </a:r>
            <a:endParaRPr lang="ru-RU" sz="2200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3493" y="810336"/>
            <a:ext cx="79561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Конференция:</a:t>
            </a:r>
          </a:p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4A3D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«ТЕХНИЧЕСКОЕ РЕГУЛИРОВАНИЕ В ДОРОЖНОМ ХОЗЯЙСТВЕ» </a:t>
            </a:r>
          </a:p>
          <a:p>
            <a:pPr algn="ctr">
              <a:spcBef>
                <a:spcPts val="0"/>
              </a:spcBef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18 -19 декабря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2014 г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/>
              </a:rPr>
              <a:t>Санкт-Петербург</a:t>
            </a:r>
            <a:endParaRPr lang="ru-RU" b="1" dirty="0">
              <a:solidFill>
                <a:srgbClr val="4A3D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9794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853573"/>
            <a:ext cx="8235127" cy="5174496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  <a:defRPr/>
            </a:pPr>
            <a:endParaRPr lang="ru-RU" sz="1600" dirty="0" smtClean="0">
              <a:solidFill>
                <a:srgbClr val="4A3D37"/>
              </a:solidFill>
              <a:cs typeface="Times New Roman"/>
            </a:endParaRP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600" dirty="0" smtClean="0"/>
              <a:t>	</a:t>
            </a:r>
            <a:r>
              <a:rPr lang="ru-RU" sz="2000" b="1" dirty="0" smtClean="0"/>
              <a:t>Требования </a:t>
            </a:r>
            <a:r>
              <a:rPr lang="ru-RU" sz="2000" b="1" dirty="0"/>
              <a:t>к снегозащитным устройствам не включены </a:t>
            </a:r>
            <a:r>
              <a:rPr lang="ru-RU" sz="2000" dirty="0"/>
              <a:t>в </a:t>
            </a:r>
            <a:r>
              <a:rPr lang="ru-RU" sz="2000" dirty="0" smtClean="0"/>
              <a:t>межгосударственный стандарт. Устройства </a:t>
            </a:r>
            <a:r>
              <a:rPr lang="ru-RU" sz="2000" dirty="0"/>
              <a:t>и насаждения снегозащитные, оборудование для борьбы с зимней скользкостью по техническим требованиям и местам их размещения должны соответствовать национальным нормам государств-участников Соглашения. 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b="1" dirty="0" smtClean="0"/>
              <a:t>       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b="1" dirty="0"/>
              <a:t>	</a:t>
            </a:r>
            <a:r>
              <a:rPr lang="ru-RU" sz="2000" b="1" dirty="0" smtClean="0"/>
              <a:t>По </a:t>
            </a:r>
            <a:r>
              <a:rPr lang="ru-RU" sz="2000" b="1" dirty="0"/>
              <a:t>стационарному электрическому освещению в межгосударственном стандарте остались только требования к правилам применения</a:t>
            </a:r>
            <a:r>
              <a:rPr lang="ru-RU" sz="2000" dirty="0"/>
              <a:t>. </a:t>
            </a:r>
            <a:r>
              <a:rPr lang="ru-RU" sz="2000" dirty="0" smtClean="0"/>
              <a:t>Нормы носят как обязательный, так и рекомендательный характер.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dirty="0" smtClean="0"/>
              <a:t>	Технические </a:t>
            </a:r>
            <a:r>
              <a:rPr lang="ru-RU" sz="2000" dirty="0"/>
              <a:t>требования изложены в ГОСТ 33176</a:t>
            </a:r>
            <a:r>
              <a:rPr lang="ru-RU" sz="2000" dirty="0" smtClean="0"/>
              <a:t>– </a:t>
            </a:r>
            <a:r>
              <a:rPr lang="ru-RU" sz="2000" dirty="0"/>
              <a:t>«Дороги автомобильные общего пользования. Горизонтальная освещенность от искусственного освещения. Технические требования». </a:t>
            </a:r>
            <a:r>
              <a:rPr lang="ru-RU" altLang="ru-RU" sz="2000" dirty="0">
                <a:solidFill>
                  <a:srgbClr val="4A3D37"/>
                </a:solidFill>
                <a:cs typeface="Times New Roman"/>
              </a:rPr>
              <a:t>	</a:t>
            </a:r>
            <a:endParaRPr lang="ru-RU" sz="2000" dirty="0">
              <a:solidFill>
                <a:srgbClr val="4A3D37"/>
              </a:solidFill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10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181580"/>
            <a:ext cx="2244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33151-2014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0649691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853573"/>
            <a:ext cx="8235127" cy="5174496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600" dirty="0" smtClean="0"/>
              <a:t>	</a:t>
            </a:r>
            <a:r>
              <a:rPr lang="ru-RU" sz="2000" b="1" dirty="0" smtClean="0"/>
              <a:t>Правила применения стационарного электрического освещения по сравнению с ГОСТ Р 52766-2007 разделены на обязательные и рекомендуемые.</a:t>
            </a:r>
            <a:endParaRPr lang="ru-RU" sz="2000" b="1" dirty="0"/>
          </a:p>
          <a:p>
            <a:pPr marL="0" indent="0" defTabSz="450000">
              <a:spcBef>
                <a:spcPts val="0"/>
              </a:spcBef>
              <a:buNone/>
            </a:pPr>
            <a:r>
              <a:rPr lang="ru-RU" sz="2000" dirty="0" smtClean="0"/>
              <a:t>	Обязательные нормы по устройству освещения уточнены: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dirty="0" smtClean="0"/>
              <a:t>	Стационарное </a:t>
            </a:r>
            <a:r>
              <a:rPr lang="ru-RU" sz="2000" dirty="0"/>
              <a:t>электрическое освещение (далее – искусственное освещение) устраивают: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dirty="0" smtClean="0"/>
              <a:t>	- на мостах, путепроводах, эстакадах длиной более 100 м на вновь строящихся дорогах и на существующих дорогах при наличии возможности подключения к электрическим распределительным сетям;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dirty="0"/>
              <a:t>	</a:t>
            </a:r>
            <a:r>
              <a:rPr lang="ru-RU" sz="2000" dirty="0" smtClean="0"/>
              <a:t>- на </a:t>
            </a:r>
            <a:r>
              <a:rPr lang="ru-RU" sz="2000" dirty="0"/>
              <a:t>постах взимания платы за проезд на платных дорогах, где предусмотрена остановка транспортных средств;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dirty="0"/>
              <a:t>	</a:t>
            </a:r>
            <a:r>
              <a:rPr lang="ru-RU" sz="2000" dirty="0" smtClean="0"/>
              <a:t>- у </a:t>
            </a:r>
            <a:r>
              <a:rPr lang="ru-RU" sz="2000" dirty="0"/>
              <a:t>постов транспортного и весогабаритного контроля, пограничной, таможенной, санитарно-эпидемиологической, ветеринарной и дорожно-патрульной </a:t>
            </a:r>
            <a:r>
              <a:rPr lang="ru-RU" sz="2000" dirty="0" smtClean="0"/>
              <a:t>службы.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11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33151-2014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82114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1272672"/>
            <a:ext cx="8235127" cy="4137527"/>
          </a:xfrm>
        </p:spPr>
        <p:txBody>
          <a:bodyPr>
            <a:normAutofit fontScale="25000" lnSpcReduction="20000"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7200" dirty="0" smtClean="0"/>
              <a:t>	</a:t>
            </a:r>
            <a:r>
              <a:rPr lang="ru-RU" sz="8000" b="1" dirty="0"/>
              <a:t>Требования к </a:t>
            </a:r>
            <a:r>
              <a:rPr lang="ru-RU" sz="8000" b="1" dirty="0" smtClean="0"/>
              <a:t>объектам </a:t>
            </a:r>
            <a:r>
              <a:rPr lang="ru-RU" sz="8000" b="1" dirty="0"/>
              <a:t>дорожного и придорожного </a:t>
            </a:r>
            <a:r>
              <a:rPr lang="ru-RU" sz="8000" b="1" dirty="0" smtClean="0"/>
              <a:t>сервиса, </a:t>
            </a:r>
            <a:r>
              <a:rPr lang="ru-RU" sz="8000" b="1" dirty="0"/>
              <a:t>к объектам обслуживания транспортных средств, грузовых и пассажирских перевозок,</a:t>
            </a:r>
            <a:r>
              <a:rPr lang="ru-RU" sz="8000" b="1" dirty="0" smtClean="0"/>
              <a:t> </a:t>
            </a:r>
            <a:r>
              <a:rPr lang="ru-RU" sz="8000" b="1" dirty="0"/>
              <a:t>и правила их размещения определены ГОСТ 33062- </a:t>
            </a:r>
            <a:r>
              <a:rPr lang="ru-RU" sz="8000" dirty="0"/>
              <a:t>«Дороги автомобильные общего пользования. Требования к размещению объектов дорожного и придорожного сервиса»</a:t>
            </a:r>
            <a:r>
              <a:rPr lang="ru-RU" sz="8000" b="1" dirty="0"/>
              <a:t> и не представлены </a:t>
            </a:r>
            <a:r>
              <a:rPr lang="ru-RU" sz="8000" b="1" dirty="0" smtClean="0"/>
              <a:t>в ГОСТ </a:t>
            </a:r>
            <a:r>
              <a:rPr lang="ru-RU" sz="8000" b="1" dirty="0"/>
              <a:t>33151-2014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/>
              <a:t>	</a:t>
            </a:r>
            <a:endParaRPr lang="ru-RU" sz="8000" dirty="0" smtClean="0"/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/>
              <a:t>	</a:t>
            </a:r>
            <a:r>
              <a:rPr lang="ru-RU" sz="8000" b="1" dirty="0" smtClean="0"/>
              <a:t>Подраздел с техническими требованиями к объектам контроля за движением и правилами их размещения</a:t>
            </a:r>
            <a:r>
              <a:rPr lang="ru-RU" sz="8000" dirty="0" smtClean="0"/>
              <a:t> дополнен требованиями к автоматическим дорожным метеостанциям, к пунктам контроля международных автомобильных перевозок, взимания платы за проезд,  к автоматизированному счетчику учета интенсивности движения и правилам их размещения.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12</a:t>
            </a:fld>
            <a:endParaRPr lang="ru-RU" dirty="0"/>
          </a:p>
        </p:txBody>
      </p:sp>
      <p:pic>
        <p:nvPicPr>
          <p:cNvPr id="8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33151-2014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9808671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853573"/>
            <a:ext cx="8235127" cy="5174496"/>
          </a:xfrm>
        </p:spPr>
        <p:txBody>
          <a:bodyPr>
            <a:normAutofit fontScale="70000" lnSpcReduction="20000"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ctr" defTabSz="540000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ru-RU" sz="2600" b="1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0" indent="0" algn="ctr" defTabSz="54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29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ГОСТ </a:t>
            </a:r>
            <a:r>
              <a:rPr lang="ru-RU" sz="29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32866–2014 «Дороги автомобильные общего пользования. Дорожные световозвращатели. Технические требования»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ru-RU" altLang="ru-RU" sz="2900" dirty="0" smtClean="0">
              <a:solidFill>
                <a:srgbClr val="4A3D37"/>
              </a:solidFill>
              <a:latin typeface="+mj-lt"/>
              <a:cs typeface="Times New Roman"/>
            </a:endParaRP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2900" b="1" dirty="0" smtClean="0">
                <a:latin typeface="+mj-lt"/>
              </a:rPr>
              <a:t>	</a:t>
            </a:r>
            <a:r>
              <a:rPr lang="ru-RU" sz="2900" dirty="0" smtClean="0">
                <a:latin typeface="+mj-lt"/>
              </a:rPr>
              <a:t>В </a:t>
            </a:r>
            <a:r>
              <a:rPr lang="ru-RU" sz="2900" dirty="0">
                <a:latin typeface="+mj-lt"/>
              </a:rPr>
              <a:t>качестве основы при разработке межгосударственного стандарта использовался </a:t>
            </a:r>
            <a:r>
              <a:rPr lang="ru-RU" sz="2900" dirty="0" smtClean="0">
                <a:latin typeface="+mj-lt"/>
              </a:rPr>
              <a:t>аналогичный национальный </a:t>
            </a:r>
            <a:r>
              <a:rPr lang="ru-RU" sz="2900" dirty="0">
                <a:latin typeface="+mj-lt"/>
              </a:rPr>
              <a:t>стандарт Российской федерации ГОСТ Р </a:t>
            </a:r>
            <a:r>
              <a:rPr lang="ru-RU" sz="2900" dirty="0" smtClean="0">
                <a:latin typeface="+mj-lt"/>
              </a:rPr>
              <a:t>52971-2011. Были учтены положения СТБ  </a:t>
            </a:r>
            <a:r>
              <a:rPr lang="en-US" sz="2900" dirty="0">
                <a:latin typeface="+mj-lt"/>
              </a:rPr>
              <a:t>EN </a:t>
            </a:r>
            <a:r>
              <a:rPr lang="ru-RU" sz="2900" dirty="0">
                <a:latin typeface="+mj-lt"/>
              </a:rPr>
              <a:t>12899-3-2009. </a:t>
            </a:r>
            <a:r>
              <a:rPr lang="ru-RU" sz="2900" b="1" dirty="0">
                <a:latin typeface="+mj-lt"/>
              </a:rPr>
              <a:t>	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2900" b="1" dirty="0" smtClean="0">
                <a:latin typeface="+mj-lt"/>
              </a:rPr>
              <a:t> </a:t>
            </a:r>
            <a:r>
              <a:rPr lang="ru-RU" sz="2900" b="1" dirty="0">
                <a:latin typeface="+mj-lt"/>
              </a:rPr>
              <a:t>	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2900" b="1" dirty="0" smtClean="0">
                <a:latin typeface="+mj-lt"/>
              </a:rPr>
              <a:t>	Классификация </a:t>
            </a:r>
            <a:r>
              <a:rPr lang="ru-RU" sz="2900" b="1" dirty="0">
                <a:latin typeface="+mj-lt"/>
              </a:rPr>
              <a:t>световозвращателей осталась без изменений. 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2900" dirty="0">
                <a:latin typeface="+mj-lt"/>
              </a:rPr>
              <a:t>	</a:t>
            </a:r>
            <a:endParaRPr lang="ru-RU" sz="2900" dirty="0" smtClean="0">
              <a:latin typeface="+mj-lt"/>
            </a:endParaRP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2900" dirty="0">
                <a:latin typeface="+mj-lt"/>
              </a:rPr>
              <a:t>	</a:t>
            </a:r>
            <a:r>
              <a:rPr lang="ru-RU" sz="2900" dirty="0" smtClean="0">
                <a:latin typeface="+mj-lt"/>
              </a:rPr>
              <a:t>В </a:t>
            </a:r>
            <a:r>
              <a:rPr lang="ru-RU" sz="2900" dirty="0">
                <a:latin typeface="+mj-lt"/>
              </a:rPr>
              <a:t>межгосударственном стандарте </a:t>
            </a:r>
            <a:r>
              <a:rPr lang="ru-RU" sz="2900" b="1" dirty="0">
                <a:latin typeface="+mj-lt"/>
              </a:rPr>
              <a:t>нормируются общие габаритные размеры световозвращателей </a:t>
            </a:r>
            <a:r>
              <a:rPr lang="ru-RU" sz="2900" dirty="0">
                <a:latin typeface="+mj-lt"/>
              </a:rPr>
              <a:t>без детализации в отличие от ГОСТ Р 50971-2011. </a:t>
            </a:r>
            <a:endParaRPr lang="ru-RU" sz="2900" dirty="0" smtClean="0">
              <a:latin typeface="+mj-lt"/>
            </a:endParaRP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2600" dirty="0" smtClean="0"/>
              <a:t>	</a:t>
            </a: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2600" b="1" dirty="0"/>
              <a:t>	</a:t>
            </a:r>
            <a:r>
              <a:rPr lang="ru-RU" altLang="ru-RU" sz="3400" dirty="0">
                <a:solidFill>
                  <a:srgbClr val="4A3D37"/>
                </a:solidFill>
                <a:cs typeface="Times New Roman"/>
              </a:rPr>
              <a:t>	</a:t>
            </a:r>
            <a:endParaRPr lang="ru-RU" sz="4000" dirty="0">
              <a:solidFill>
                <a:srgbClr val="4A3D37"/>
              </a:solidFill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13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ДОРОЖНЫЕ СВЕТОВОЗВРАЩАТЕЛИ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7606098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853573"/>
            <a:ext cx="8235127" cy="5174496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b="1" dirty="0" smtClean="0"/>
              <a:t>	Претерпели </a:t>
            </a:r>
            <a:r>
              <a:rPr lang="ru-RU" sz="2000" b="1" dirty="0"/>
              <a:t>изменения размеры и цвет световозвращателя </a:t>
            </a:r>
            <a:r>
              <a:rPr lang="ru-RU" sz="2000" b="1" dirty="0" smtClean="0"/>
              <a:t> типа КД6: </a:t>
            </a:r>
          </a:p>
          <a:p>
            <a:pPr marL="0" indent="0" defTabSz="450000">
              <a:spcBef>
                <a:spcPts val="0"/>
              </a:spcBef>
              <a:buNone/>
            </a:pPr>
            <a:r>
              <a:rPr lang="ru-RU" sz="2000" b="1" dirty="0"/>
              <a:t>	</a:t>
            </a:r>
            <a:r>
              <a:rPr lang="ru-RU" sz="2000" dirty="0" smtClean="0"/>
              <a:t>- </a:t>
            </a:r>
            <a:r>
              <a:rPr lang="ru-RU" sz="2000" dirty="0"/>
              <a:t>размер по ГОСТ Р </a:t>
            </a:r>
            <a:r>
              <a:rPr lang="ru-RU" sz="2000" dirty="0" smtClean="0"/>
              <a:t>52971 </a:t>
            </a:r>
            <a:r>
              <a:rPr lang="ru-RU" sz="2000" dirty="0"/>
              <a:t>– 200х400 мм;</a:t>
            </a:r>
          </a:p>
          <a:p>
            <a:pPr marL="0" indent="0" defTabSz="450000">
              <a:spcBef>
                <a:spcPts val="0"/>
              </a:spcBef>
              <a:buNone/>
            </a:pPr>
            <a:r>
              <a:rPr lang="ru-RU" sz="2000" dirty="0" smtClean="0"/>
              <a:t>	- </a:t>
            </a:r>
            <a:r>
              <a:rPr lang="ru-RU" sz="2000" dirty="0"/>
              <a:t>по ГОСТ 32866 – ширина </a:t>
            </a:r>
            <a:r>
              <a:rPr lang="ru-RU" sz="2000" i="1" dirty="0"/>
              <a:t>В</a:t>
            </a:r>
            <a:r>
              <a:rPr lang="ru-RU" sz="2000" dirty="0"/>
              <a:t> от 100 до 200 мм, высота от 1,65</a:t>
            </a:r>
            <a:r>
              <a:rPr lang="ru-RU" sz="2000" i="1" dirty="0"/>
              <a:t>В </a:t>
            </a:r>
            <a:r>
              <a:rPr lang="ru-RU" sz="2000" dirty="0"/>
              <a:t>до 2,0</a:t>
            </a:r>
            <a:r>
              <a:rPr lang="ru-RU" sz="2000" i="1" dirty="0"/>
              <a:t>В</a:t>
            </a:r>
            <a:r>
              <a:rPr lang="ru-RU" sz="2000" dirty="0"/>
              <a:t>.</a:t>
            </a:r>
            <a:endParaRPr lang="ru-RU" sz="2000" b="1" dirty="0"/>
          </a:p>
          <a:p>
            <a:pPr marL="0" indent="0" algn="just" defTabSz="540000">
              <a:spcBef>
                <a:spcPts val="0"/>
              </a:spcBef>
              <a:buNone/>
              <a:defRPr/>
            </a:pPr>
            <a:r>
              <a:rPr lang="ru-RU" sz="2000" b="1" dirty="0"/>
              <a:t>	</a:t>
            </a:r>
            <a:r>
              <a:rPr lang="ru-RU" sz="2900" b="1" dirty="0"/>
              <a:t>	</a:t>
            </a:r>
            <a:endParaRPr lang="ru-RU" altLang="ru-RU" sz="2000" dirty="0" smtClean="0">
              <a:solidFill>
                <a:srgbClr val="4A3D37"/>
              </a:solidFill>
              <a:cs typeface="Times New Roman"/>
            </a:endParaRPr>
          </a:p>
          <a:p>
            <a:pPr marL="0" indent="0" algn="ctr">
              <a:lnSpc>
                <a:spcPct val="120000"/>
              </a:lnSpc>
              <a:buNone/>
              <a:defRPr/>
            </a:pPr>
            <a:r>
              <a:rPr lang="ru-RU" altLang="ru-RU" sz="3400" dirty="0">
                <a:solidFill>
                  <a:srgbClr val="4A3D37"/>
                </a:solidFill>
                <a:cs typeface="Times New Roman"/>
              </a:rPr>
              <a:t>	</a:t>
            </a:r>
            <a:endParaRPr lang="ru-RU" sz="4000" dirty="0">
              <a:solidFill>
                <a:srgbClr val="4A3D37"/>
              </a:solidFill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  <a:p>
            <a:pPr marL="0" indent="0">
              <a:buNone/>
            </a:pPr>
            <a:endParaRPr lang="ru-RU" sz="2000" dirty="0"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  <a:p>
            <a:pPr marL="0" indent="0" algn="just">
              <a:buNone/>
            </a:pPr>
            <a:r>
              <a:rPr lang="ru-RU" sz="2000" dirty="0" smtClean="0"/>
              <a:t>	</a:t>
            </a: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14</a:t>
            </a:fld>
            <a:endParaRPr lang="ru-RU" dirty="0"/>
          </a:p>
        </p:txBody>
      </p:sp>
      <p:pic>
        <p:nvPicPr>
          <p:cNvPr id="6" name="Рисунок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768" y="3067682"/>
            <a:ext cx="3386902" cy="227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Логотип РОСДОРН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32866–2014 </a:t>
            </a:r>
          </a:p>
        </p:txBody>
      </p:sp>
    </p:spTree>
    <p:extLst>
      <p:ext uri="{BB962C8B-B14F-4D97-AF65-F5344CB8AC3E}">
        <p14:creationId xmlns:p14="http://schemas.microsoft.com/office/powerpoint/2010/main" val="801371291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1382633"/>
            <a:ext cx="8235127" cy="4361696"/>
          </a:xfrm>
        </p:spPr>
        <p:txBody>
          <a:bodyPr>
            <a:normAutofit fontScale="25000" lnSpcReduction="20000"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/>
              <a:t>	</a:t>
            </a:r>
            <a:r>
              <a:rPr lang="ru-RU" sz="8000" b="1" dirty="0" smtClean="0"/>
              <a:t>Правила </a:t>
            </a:r>
            <a:r>
              <a:rPr lang="ru-RU" sz="8000" b="1" dirty="0"/>
              <a:t>применения световозвращателей  изложены в ГОСТ 33151-2014</a:t>
            </a:r>
            <a:r>
              <a:rPr lang="ru-RU" sz="8000" dirty="0"/>
              <a:t> и претерпели некоторые изменения.</a:t>
            </a:r>
            <a:endParaRPr lang="ru-RU" altLang="ru-RU" sz="8000" dirty="0">
              <a:solidFill>
                <a:srgbClr val="4A3D37"/>
              </a:solidFill>
              <a:cs typeface="Times New Roman"/>
            </a:endParaRP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None/>
            </a:pPr>
            <a:endParaRPr lang="ru-RU" sz="8000" b="1" dirty="0" smtClean="0"/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 smtClean="0"/>
              <a:t>	</a:t>
            </a:r>
            <a:r>
              <a:rPr lang="ru-RU" sz="8000" dirty="0" smtClean="0"/>
              <a:t>В соответствии с </a:t>
            </a:r>
            <a:r>
              <a:rPr lang="ru-RU" sz="8000" dirty="0"/>
              <a:t>ГОСТ 33151-2014 на магистральных и скоростных дорогах применяют световозвращатели с любым типом световозвращающих </a:t>
            </a:r>
            <a:r>
              <a:rPr lang="ru-RU" sz="8000" dirty="0" smtClean="0"/>
              <a:t>элементов, на </a:t>
            </a:r>
            <a:r>
              <a:rPr lang="ru-RU" sz="8000" dirty="0"/>
              <a:t>остальных дорогах </a:t>
            </a:r>
            <a:r>
              <a:rPr lang="ru-RU" sz="8000" dirty="0" smtClean="0"/>
              <a:t>- световозвращатели </a:t>
            </a:r>
            <a:r>
              <a:rPr lang="ru-RU" sz="8000" dirty="0"/>
              <a:t>со световозвращающим элементом типа </a:t>
            </a:r>
            <a:r>
              <a:rPr lang="ru-RU" sz="8000" dirty="0" smtClean="0"/>
              <a:t>R1 (пленочным), </a:t>
            </a:r>
            <a:r>
              <a:rPr lang="ru-RU" sz="8000" dirty="0"/>
              <a:t>изготовленным из световозвращающего материала III класса по ГОСТ 32945, типа </a:t>
            </a:r>
            <a:r>
              <a:rPr lang="ru-RU" sz="8000" dirty="0" smtClean="0"/>
              <a:t>R2 (призматическим) </a:t>
            </a:r>
            <a:r>
              <a:rPr lang="ru-RU" sz="8000" dirty="0"/>
              <a:t>и </a:t>
            </a:r>
            <a:r>
              <a:rPr lang="ru-RU" sz="8000" dirty="0" smtClean="0"/>
              <a:t>типа R3 (сферическим).</a:t>
            </a: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None/>
            </a:pPr>
            <a:endParaRPr lang="ru-RU" sz="8000" dirty="0" smtClean="0"/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	Для </a:t>
            </a:r>
            <a:r>
              <a:rPr lang="ru-RU" sz="8000" dirty="0"/>
              <a:t>светововращателей типа КД1, устанавливаемых на сборные </a:t>
            </a:r>
            <a:r>
              <a:rPr lang="ru-RU" sz="8000" dirty="0" smtClean="0"/>
              <a:t>искусственные неровности, оговорен </a:t>
            </a:r>
            <a:r>
              <a:rPr lang="ru-RU" sz="8000" dirty="0"/>
              <a:t>желтый </a:t>
            </a:r>
            <a:r>
              <a:rPr lang="ru-RU" sz="8000" dirty="0" smtClean="0"/>
              <a:t>цвет</a:t>
            </a:r>
            <a:r>
              <a:rPr lang="ru-RU" sz="8000" dirty="0"/>
              <a:t>.</a:t>
            </a:r>
            <a:endParaRPr lang="ru-RU" sz="800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15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3192" y="301153"/>
            <a:ext cx="5568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Применение дорожных световозвращателей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по ГОСТ 33151-2014 </a:t>
            </a:r>
          </a:p>
        </p:txBody>
      </p:sp>
    </p:spTree>
    <p:extLst>
      <p:ext uri="{BB962C8B-B14F-4D97-AF65-F5344CB8AC3E}">
        <p14:creationId xmlns:p14="http://schemas.microsoft.com/office/powerpoint/2010/main" val="1981761162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3" y="1002181"/>
            <a:ext cx="8235127" cy="5039215"/>
          </a:xfrm>
        </p:spPr>
        <p:txBody>
          <a:bodyPr>
            <a:normAutofit fontScale="92500" lnSpcReduction="10000"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just" defTabSz="450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/>
              <a:t>	</a:t>
            </a:r>
            <a:r>
              <a:rPr lang="ru-RU" sz="2200" b="1" dirty="0" smtClean="0"/>
              <a:t>Световозвращатели </a:t>
            </a:r>
            <a:r>
              <a:rPr lang="ru-RU" sz="2200" b="1" dirty="0"/>
              <a:t>типа КД3 </a:t>
            </a:r>
            <a:r>
              <a:rPr lang="ru-RU" sz="2200" dirty="0"/>
              <a:t>по ГОСТ Р 50971 рекомендовалось применять только на участках концентрации ДТП не имеющих освещения, в межгосударственном </a:t>
            </a:r>
            <a:r>
              <a:rPr lang="ru-RU" sz="2200" dirty="0" smtClean="0"/>
              <a:t>стандарте </a:t>
            </a:r>
            <a:r>
              <a:rPr lang="ru-RU" sz="2200" b="1" dirty="0"/>
              <a:t>ГОСТ 33151-2014 </a:t>
            </a:r>
            <a:r>
              <a:rPr lang="ru-RU" sz="2200" b="1" dirty="0" smtClean="0"/>
              <a:t>их </a:t>
            </a:r>
            <a:r>
              <a:rPr lang="ru-RU" sz="2200" b="1" dirty="0"/>
              <a:t>рекомендуется применять на дорогах, не имеющих стационарного электрического освещения с линиями разметки</a:t>
            </a:r>
            <a:r>
              <a:rPr lang="ru-RU" sz="2200" dirty="0"/>
              <a:t>: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200" dirty="0" smtClean="0"/>
              <a:t>	- </a:t>
            </a:r>
            <a:r>
              <a:rPr lang="ru-RU" sz="2200" dirty="0"/>
              <a:t>для разделения транспортных потоков противоположных направлений;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200" dirty="0" smtClean="0"/>
              <a:t>	- </a:t>
            </a:r>
            <a:r>
              <a:rPr lang="ru-RU" sz="2200" dirty="0"/>
              <a:t>края проезжей части;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200" dirty="0" smtClean="0"/>
              <a:t>	- </a:t>
            </a:r>
            <a:r>
              <a:rPr lang="ru-RU" sz="2200" dirty="0"/>
              <a:t>полосы разгона и торможения;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200" dirty="0" smtClean="0"/>
              <a:t>	- </a:t>
            </a:r>
            <a:r>
              <a:rPr lang="ru-RU" sz="2200" dirty="0"/>
              <a:t>места запрещения остановки или стоянки;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200" dirty="0" smtClean="0"/>
              <a:t>	- </a:t>
            </a:r>
            <a:r>
              <a:rPr lang="ru-RU" sz="2200" dirty="0"/>
              <a:t>нерегулируемых пешеходных переходов;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200" dirty="0" smtClean="0"/>
              <a:t>	- </a:t>
            </a:r>
            <a:r>
              <a:rPr lang="ru-RU" sz="2200" dirty="0"/>
              <a:t>островков безопасности</a:t>
            </a:r>
            <a:r>
              <a:rPr lang="ru-RU" sz="2200" dirty="0" smtClean="0"/>
              <a:t>.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200" dirty="0"/>
              <a:t>	</a:t>
            </a:r>
            <a:endParaRPr lang="ru-RU" sz="2200" dirty="0" smtClean="0"/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200" dirty="0"/>
              <a:t>	</a:t>
            </a:r>
            <a:r>
              <a:rPr lang="ru-RU" sz="2200" b="1" dirty="0" smtClean="0"/>
              <a:t>Стандарт </a:t>
            </a:r>
            <a:r>
              <a:rPr lang="ru-RU" sz="2200" b="1" dirty="0"/>
              <a:t>дополнен требованием к расстоянию между световозвращателями КД3 при установке не участках дорог с кривой в плане. </a:t>
            </a:r>
            <a:endParaRPr lang="ru-RU" sz="2200" b="1" dirty="0">
              <a:solidFill>
                <a:srgbClr val="4A3D37"/>
              </a:solidFill>
              <a:cs typeface="Times New Roman"/>
            </a:endParaRPr>
          </a:p>
          <a:p>
            <a:pPr marL="0" indent="0">
              <a:buNone/>
            </a:pPr>
            <a:endParaRPr lang="ru-RU" sz="22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16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3192" y="294295"/>
            <a:ext cx="5568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Применение дорожных световозвращателей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по ГОСТ 33151-2014 </a:t>
            </a:r>
          </a:p>
        </p:txBody>
      </p:sp>
    </p:spTree>
    <p:extLst>
      <p:ext uri="{BB962C8B-B14F-4D97-AF65-F5344CB8AC3E}">
        <p14:creationId xmlns:p14="http://schemas.microsoft.com/office/powerpoint/2010/main" val="1993128446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853573"/>
            <a:ext cx="8235127" cy="5174496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smtClean="0"/>
              <a:t>	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b="1" dirty="0" smtClean="0"/>
              <a:t>	Световозвращатели </a:t>
            </a:r>
            <a:r>
              <a:rPr lang="ru-RU" sz="2000" b="1" dirty="0"/>
              <a:t>типа КД6 рекомендуется применять на дорожных ограждениях любого типа без противоослепляющих экранов</a:t>
            </a:r>
            <a:r>
              <a:rPr lang="ru-RU" sz="2000" dirty="0"/>
              <a:t>, установленных на дорогах без стационарного электрического освещения. При этом  световозвращатели типа КД 5 допускается не устанавливать. В новом стандарте разрешено размещать  светововзвращатели типа КД6 на ограждениях справа от проезжей части.</a:t>
            </a:r>
          </a:p>
          <a:p>
            <a:pPr marL="0" indent="0" algn="just" defTabSz="450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/>
              <a:t>	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dirty="0"/>
              <a:t>	</a:t>
            </a:r>
            <a:r>
              <a:rPr lang="ru-RU" sz="2000" b="1" dirty="0" smtClean="0"/>
              <a:t>Расстояния </a:t>
            </a:r>
            <a:r>
              <a:rPr lang="ru-RU" sz="2000" b="1" dirty="0"/>
              <a:t>между световозвращателями типа КД6 </a:t>
            </a:r>
            <a:r>
              <a:rPr lang="ru-RU" sz="2000" dirty="0"/>
              <a:t>взаимоувязаны с наличием светововзвращателя типа КД5, не изменились по сравнению с национальным стандартом, уменьшены для случая их установки без </a:t>
            </a:r>
            <a:r>
              <a:rPr lang="ru-RU" sz="2000" dirty="0" smtClean="0"/>
              <a:t>световозвращателей </a:t>
            </a:r>
            <a:r>
              <a:rPr lang="ru-RU" sz="2000" dirty="0"/>
              <a:t>КД5.</a:t>
            </a:r>
          </a:p>
          <a:p>
            <a:pPr marL="0" indent="0" algn="ctr">
              <a:lnSpc>
                <a:spcPct val="120000"/>
              </a:lnSpc>
              <a:buNone/>
              <a:defRPr/>
            </a:pPr>
            <a:r>
              <a:rPr lang="ru-RU" altLang="ru-RU" sz="3400" dirty="0">
                <a:solidFill>
                  <a:srgbClr val="4A3D37"/>
                </a:solidFill>
                <a:cs typeface="Times New Roman"/>
              </a:rPr>
              <a:t>	</a:t>
            </a:r>
            <a:endParaRPr lang="ru-RU" sz="4000" dirty="0">
              <a:solidFill>
                <a:srgbClr val="4A3D37"/>
              </a:solidFill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  <a:p>
            <a:pPr marL="0" indent="0">
              <a:buNone/>
            </a:pPr>
            <a:endParaRPr lang="ru-RU" sz="2000" dirty="0"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17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3192" y="276007"/>
            <a:ext cx="5568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Применение дорожных световозвращателей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по ГОСТ 33151-2014 </a:t>
            </a:r>
          </a:p>
        </p:txBody>
      </p:sp>
    </p:spTree>
    <p:extLst>
      <p:ext uri="{BB962C8B-B14F-4D97-AF65-F5344CB8AC3E}">
        <p14:creationId xmlns:p14="http://schemas.microsoft.com/office/powerpoint/2010/main" val="3838954665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853573"/>
            <a:ext cx="8235127" cy="5174496"/>
          </a:xfrm>
        </p:spPr>
        <p:txBody>
          <a:bodyPr>
            <a:normAutofit fontScale="25000" lnSpcReduction="20000"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ctr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2000" b="1" dirty="0" smtClean="0"/>
              <a:t>	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</a:rPr>
              <a:t>ГОСТ 32843–2014  «Дороги автомобильные общего пользования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0" indent="0" algn="ctr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       Дорожные сигнальные столбики. Технические требования</a:t>
            </a:r>
            <a:endParaRPr lang="ru-RU" sz="8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ru-RU" sz="4000" dirty="0" smtClean="0"/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8000" dirty="0"/>
              <a:t>	В качестве основы при разработке межгосударственного стандарта использовался </a:t>
            </a:r>
            <a:r>
              <a:rPr lang="ru-RU" sz="8000" dirty="0" smtClean="0"/>
              <a:t>ГОСТ </a:t>
            </a:r>
            <a:r>
              <a:rPr lang="ru-RU" sz="8000" dirty="0"/>
              <a:t>Р </a:t>
            </a:r>
            <a:r>
              <a:rPr lang="ru-RU" sz="8000" dirty="0" smtClean="0"/>
              <a:t>52970-2011. Были учтены положения СТБ  </a:t>
            </a:r>
            <a:r>
              <a:rPr lang="en-US" sz="8000" dirty="0" smtClean="0"/>
              <a:t>EN </a:t>
            </a:r>
            <a:r>
              <a:rPr lang="ru-RU" sz="8000" dirty="0" smtClean="0"/>
              <a:t>12899-3-2009. </a:t>
            </a:r>
            <a:r>
              <a:rPr lang="ru-RU" sz="8000" b="1" dirty="0"/>
              <a:t>	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8000" b="1" dirty="0" smtClean="0"/>
              <a:t>	Классификация </a:t>
            </a:r>
            <a:r>
              <a:rPr lang="ru-RU" sz="8000" dirty="0"/>
              <a:t>столбиков по типам в межгосударственном стандарте</a:t>
            </a:r>
            <a:r>
              <a:rPr lang="ru-RU" sz="8000" b="1" dirty="0"/>
              <a:t> не изменялась. 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8000" b="1" dirty="0"/>
              <a:t>	</a:t>
            </a:r>
            <a:r>
              <a:rPr lang="ru-RU" sz="8000" b="1" dirty="0" smtClean="0"/>
              <a:t>Дополнительно </a:t>
            </a:r>
            <a:r>
              <a:rPr lang="ru-RU" sz="8000" dirty="0"/>
              <a:t>ведена классификация столбиков</a:t>
            </a:r>
            <a:r>
              <a:rPr lang="ru-RU" sz="8000" b="1" dirty="0"/>
              <a:t> по группам в зависимости от места их установки,  на обочинах – О и на проезжей части – П. 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8000" b="1" dirty="0"/>
              <a:t>	Расширены размеры столбиков по высоте и </a:t>
            </a:r>
            <a:r>
              <a:rPr lang="ru-RU" sz="8000" b="1" dirty="0" smtClean="0"/>
              <a:t>ширине:</a:t>
            </a:r>
          </a:p>
          <a:p>
            <a:pPr marL="0" lvl="1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8000" b="1" dirty="0" smtClean="0"/>
              <a:t>	-</a:t>
            </a:r>
            <a:r>
              <a:rPr lang="ru-RU" sz="8000" dirty="0" smtClean="0"/>
              <a:t>для </a:t>
            </a:r>
            <a:r>
              <a:rPr lang="ru-RU" sz="8000" dirty="0"/>
              <a:t>установки на обочине </a:t>
            </a:r>
            <a:r>
              <a:rPr lang="ru-RU" sz="8000" dirty="0" smtClean="0"/>
              <a:t>высота столбиков </a:t>
            </a:r>
            <a:r>
              <a:rPr lang="ru-RU" sz="8000" dirty="0"/>
              <a:t>750-1300 мм, </a:t>
            </a:r>
            <a:r>
              <a:rPr lang="ru-RU" sz="8000" dirty="0" smtClean="0"/>
              <a:t>ширина </a:t>
            </a:r>
            <a:r>
              <a:rPr lang="ru-RU" sz="8000" dirty="0"/>
              <a:t>80-200 мм (рисунок 3</a:t>
            </a:r>
            <a:r>
              <a:rPr lang="ru-RU" sz="8000" dirty="0" smtClean="0"/>
              <a:t>);</a:t>
            </a:r>
          </a:p>
          <a:p>
            <a:pPr marL="0" lvl="1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8000" dirty="0"/>
              <a:t>	</a:t>
            </a:r>
            <a:r>
              <a:rPr lang="ru-RU" sz="8000" dirty="0" smtClean="0"/>
              <a:t>- </a:t>
            </a:r>
            <a:r>
              <a:rPr lang="ru-RU" sz="8000" dirty="0"/>
              <a:t>для установки на проезжей части </a:t>
            </a:r>
            <a:r>
              <a:rPr lang="ru-RU" sz="8000" dirty="0" smtClean="0"/>
              <a:t>– высота 480-750 мм </a:t>
            </a:r>
            <a:r>
              <a:rPr lang="ru-RU" sz="8000" dirty="0"/>
              <a:t>при ширине 70-200 </a:t>
            </a:r>
            <a:r>
              <a:rPr lang="ru-RU" sz="8000" dirty="0" smtClean="0"/>
              <a:t>мм и  высота </a:t>
            </a:r>
            <a:r>
              <a:rPr lang="ru-RU" sz="8000" dirty="0"/>
              <a:t>750-1500 мм при ширине 80-200 мм (рисунок 4). </a:t>
            </a:r>
            <a:endParaRPr lang="ru-RU" sz="8000" dirty="0" smtClean="0"/>
          </a:p>
          <a:p>
            <a:pPr marL="0" lvl="1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8000" dirty="0"/>
              <a:t>	</a:t>
            </a:r>
            <a:r>
              <a:rPr lang="ru-RU" sz="8000" dirty="0" smtClean="0"/>
              <a:t>Допускается </a:t>
            </a:r>
            <a:r>
              <a:rPr lang="ru-RU" sz="8000" dirty="0"/>
              <a:t>поперечное сечение столбиков в форме дуги</a:t>
            </a:r>
            <a:r>
              <a:rPr lang="ru-RU" sz="8000" dirty="0" smtClean="0"/>
              <a:t>.</a:t>
            </a:r>
            <a:r>
              <a:rPr lang="ru-RU" altLang="ru-RU" sz="8000" dirty="0">
                <a:solidFill>
                  <a:srgbClr val="4A3D37"/>
                </a:solidFill>
                <a:cs typeface="Times New Roman"/>
              </a:rPr>
              <a:t>	</a:t>
            </a:r>
            <a:endParaRPr lang="ru-RU" sz="8000" dirty="0">
              <a:solidFill>
                <a:srgbClr val="4A3D37"/>
              </a:solidFill>
              <a:cs typeface="Times New Roman"/>
            </a:endParaRPr>
          </a:p>
          <a:p>
            <a:pPr marL="0" indent="0">
              <a:buNone/>
            </a:pPr>
            <a:endParaRPr lang="ru-RU" sz="8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18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ДОРОЖНЫЕ СИГНАЛЬНЫЕ СТОЛБИКИ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7120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853573"/>
            <a:ext cx="8235127" cy="5174496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algn="ctr">
              <a:spcBef>
                <a:spcPct val="0"/>
              </a:spcBef>
              <a:buNone/>
            </a:pPr>
            <a:r>
              <a:rPr lang="ru-RU" sz="2000" b="1" dirty="0" smtClean="0"/>
              <a:t>	</a:t>
            </a:r>
            <a:r>
              <a:rPr lang="ru-RU" altLang="ru-RU" sz="2000" b="1" dirty="0">
                <a:latin typeface="+mj-lt"/>
              </a:rPr>
              <a:t>Размеры и примеры форм поперечного сечения столбиков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ru-RU" sz="2000" b="1" dirty="0">
                <a:latin typeface="+mj-lt"/>
              </a:rPr>
              <a:t> для установки на обочине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000" dirty="0">
              <a:latin typeface="+mj-lt"/>
            </a:endParaRPr>
          </a:p>
          <a:p>
            <a:pPr marL="0" indent="0" algn="ctr">
              <a:lnSpc>
                <a:spcPct val="120000"/>
              </a:lnSpc>
              <a:buNone/>
              <a:defRPr/>
            </a:pPr>
            <a:r>
              <a:rPr lang="ru-RU" altLang="ru-RU" sz="3400" dirty="0">
                <a:solidFill>
                  <a:srgbClr val="4A3D37"/>
                </a:solidFill>
                <a:cs typeface="Times New Roman"/>
              </a:rPr>
              <a:t>	</a:t>
            </a:r>
            <a:endParaRPr lang="ru-RU" sz="4000" dirty="0">
              <a:solidFill>
                <a:srgbClr val="4A3D37"/>
              </a:solidFill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  <a:p>
            <a:pPr marL="0" indent="0">
              <a:buNone/>
            </a:pPr>
            <a:endParaRPr lang="ru-RU" sz="2000" dirty="0"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19</a:t>
            </a:fld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997" y="2227199"/>
            <a:ext cx="4205287" cy="307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8"/>
          <p:cNvSpPr>
            <a:spLocks noChangeArrowheads="1"/>
          </p:cNvSpPr>
          <p:nvPr/>
        </p:nvSpPr>
        <p:spPr bwMode="auto">
          <a:xfrm>
            <a:off x="4191000" y="4262438"/>
            <a:ext cx="43799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397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539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53975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539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53975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+mn-lt"/>
              </a:rPr>
              <a:t>Корпус столбика для </a:t>
            </a:r>
            <a:r>
              <a:rPr lang="ru-RU" altLang="ru-RU" sz="1800" dirty="0">
                <a:latin typeface="+mn-lt"/>
              </a:rPr>
              <a:t>установки на </a:t>
            </a:r>
            <a:r>
              <a:rPr lang="ru-RU" altLang="ru-RU" sz="1800" dirty="0" smtClean="0">
                <a:latin typeface="+mn-lt"/>
              </a:rPr>
              <a:t>обочине изготавливают из </a:t>
            </a:r>
            <a:r>
              <a:rPr lang="ru-RU" altLang="ru-RU" sz="1800" dirty="0">
                <a:latin typeface="+mn-lt"/>
              </a:rPr>
              <a:t>материалов белого цвета</a:t>
            </a:r>
          </a:p>
        </p:txBody>
      </p:sp>
      <p:pic>
        <p:nvPicPr>
          <p:cNvPr id="9" name="Picture 3" descr="Логотип РОСДОРН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32843–2014</a:t>
            </a:r>
          </a:p>
        </p:txBody>
      </p:sp>
    </p:spTree>
    <p:extLst>
      <p:ext uri="{BB962C8B-B14F-4D97-AF65-F5344CB8AC3E}">
        <p14:creationId xmlns:p14="http://schemas.microsoft.com/office/powerpoint/2010/main" val="4149850591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1247146"/>
            <a:ext cx="8235127" cy="4829804"/>
          </a:xfrm>
        </p:spPr>
        <p:txBody>
          <a:bodyPr>
            <a:normAutofit lnSpcReduction="10000"/>
          </a:bodyPr>
          <a:lstStyle/>
          <a:p>
            <a:pPr marL="0" indent="0" algn="just" defTabSz="450000">
              <a:spcBef>
                <a:spcPts val="0"/>
              </a:spcBef>
              <a:buNone/>
            </a:pPr>
            <a:r>
              <a:rPr lang="ru-RU" sz="1600" b="1" dirty="0">
                <a:solidFill>
                  <a:srgbClr val="4A3D37"/>
                </a:solidFill>
                <a:cs typeface="Times New Roman"/>
              </a:rPr>
              <a:t>	</a:t>
            </a:r>
            <a:r>
              <a:rPr lang="ru-RU" sz="2000" b="1" dirty="0" smtClean="0"/>
              <a:t>Для </a:t>
            </a:r>
            <a:r>
              <a:rPr lang="ru-RU" sz="2000" b="1" dirty="0"/>
              <a:t>введения в действие ТР ТС 014/2011 </a:t>
            </a:r>
            <a:r>
              <a:rPr lang="ru-RU" sz="2000" b="1" dirty="0" smtClean="0"/>
              <a:t>разработан ряд </a:t>
            </a:r>
            <a:r>
              <a:rPr lang="ru-RU" sz="2000" b="1" dirty="0"/>
              <a:t>межгосударственных </a:t>
            </a:r>
            <a:r>
              <a:rPr lang="ru-RU" sz="2000" b="1" dirty="0" smtClean="0"/>
              <a:t>стандартов на элементы обустройства автомобильных дорог, в результате применения которых на добровольной основе обеспечивается соблюдение требований технического регламента.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b="1" dirty="0"/>
              <a:t>	</a:t>
            </a:r>
            <a:r>
              <a:rPr lang="ru-RU" sz="2000" dirty="0" smtClean="0"/>
              <a:t>- </a:t>
            </a:r>
            <a:r>
              <a:rPr lang="ru-RU" sz="2000" dirty="0"/>
              <a:t>ГОСТ 32846–2014 Дороги автомобильные общего пользования. Элементы обустройства. Классификация;</a:t>
            </a:r>
          </a:p>
          <a:p>
            <a:pPr marL="0" indent="0" algn="just" defTabSz="45000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dirty="0"/>
              <a:t>	- ГОСТ 33151-2014  Дороги автомобильные общего пользования. Элементы обустройства. Правила применения</a:t>
            </a:r>
            <a:r>
              <a:rPr lang="ru-RU" sz="2000" dirty="0" smtClean="0"/>
              <a:t>;</a:t>
            </a:r>
          </a:p>
          <a:p>
            <a:pPr marL="0" indent="0" algn="just" defTabSz="450000">
              <a:spcBef>
                <a:spcPts val="0"/>
              </a:spcBef>
              <a:buNone/>
              <a:defRPr/>
            </a:pPr>
            <a:r>
              <a:rPr lang="ru-RU" sz="2000" dirty="0" smtClean="0"/>
              <a:t>	- ГОСТ </a:t>
            </a:r>
            <a:r>
              <a:rPr lang="ru-RU" sz="2000" dirty="0"/>
              <a:t>32866–2014 «Дороги автомобильные общего пользования. Дорожные световозвращатели. Технические требования</a:t>
            </a:r>
            <a:r>
              <a:rPr lang="ru-RU" sz="2000" dirty="0" smtClean="0"/>
              <a:t>»;</a:t>
            </a:r>
            <a:endParaRPr lang="ru-RU" sz="2000" dirty="0"/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dirty="0" smtClean="0">
                <a:cs typeface="Times New Roman"/>
              </a:rPr>
              <a:t>	</a:t>
            </a:r>
            <a:r>
              <a:rPr lang="ru-RU" sz="2000" dirty="0"/>
              <a:t>- ГОСТ 32843–2014  «Дороги автомобильные общего пользования. Дорожные сигнальные столбики. Технические требования</a:t>
            </a:r>
            <a:r>
              <a:rPr lang="ru-RU" sz="2000" dirty="0" smtClean="0"/>
              <a:t>»;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dirty="0" smtClean="0"/>
              <a:t>	-ГОСТ </a:t>
            </a:r>
            <a:r>
              <a:rPr lang="ru-RU" sz="2000" dirty="0"/>
              <a:t>32858–2014 «Дороги автомобильные общего пользования. Противоослепляющие экраны. Технические требования</a:t>
            </a:r>
            <a:r>
              <a:rPr lang="ru-RU" sz="2000" dirty="0" smtClean="0"/>
              <a:t>»;</a:t>
            </a: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2000" b="1" dirty="0" smtClean="0"/>
              <a:t>	</a:t>
            </a:r>
            <a:r>
              <a:rPr lang="ru-RU" sz="2000" dirty="0"/>
              <a:t>- ГОСТ 33144-2014  «Дороги автомобильные общего пользования. Дорожные зеркала. Технические требования</a:t>
            </a:r>
            <a:r>
              <a:rPr lang="ru-RU" sz="2000" dirty="0" smtClean="0"/>
              <a:t>». </a:t>
            </a:r>
            <a:endParaRPr lang="ru-RU" sz="2000" dirty="0"/>
          </a:p>
          <a:p>
            <a:pPr>
              <a:buFont typeface="Arial" panose="020B0604020202020204" pitchFamily="34" charset="0"/>
              <a:buChar char="•"/>
            </a:pPr>
            <a:endParaRPr lang="ru-RU" sz="1800" dirty="0" smtClean="0">
              <a:cs typeface="Times New Roman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181580"/>
            <a:ext cx="2244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1672" y="228173"/>
            <a:ext cx="5747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МЕЖГОСУДАРСТВЕННЫЕ СТАНДАРТЫ НА ЭЛЕМЕНТЫ ОБУСТРОЙСТВА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1788622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20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5840" y="1125200"/>
            <a:ext cx="6903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000" b="1" dirty="0">
                <a:latin typeface="+mj-lt"/>
              </a:rPr>
              <a:t>Размеры и форма поперечного сечения столбиков</a:t>
            </a:r>
          </a:p>
          <a:p>
            <a:pPr algn="ctr">
              <a:spcBef>
                <a:spcPct val="0"/>
              </a:spcBef>
            </a:pPr>
            <a:r>
              <a:rPr lang="ru-RU" altLang="ru-RU" sz="2000" b="1" dirty="0">
                <a:latin typeface="+mj-lt"/>
              </a:rPr>
              <a:t>для установки на проезжей части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0372847"/>
              </p:ext>
            </p:extLst>
          </p:nvPr>
        </p:nvGraphicFramePr>
        <p:xfrm>
          <a:off x="1403795" y="2035620"/>
          <a:ext cx="5934075" cy="244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CorelDRAW" r:id="rId3" imgW="9006120" imgH="3634200" progId="CorelDraw.Graphic.16">
                  <p:embed/>
                </p:oleObj>
              </mc:Choice>
              <mc:Fallback>
                <p:oleObj name="CorelDRAW" r:id="rId3" imgW="9006120" imgH="3634200" progId="CorelDraw.Graphic.16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795" y="2035620"/>
                        <a:ext cx="5934075" cy="2449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918368" y="4704144"/>
            <a:ext cx="73072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5397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539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53975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539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53975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" pitchFamily="34" charset="0"/>
              </a:rPr>
              <a:t>	</a:t>
            </a:r>
            <a:r>
              <a:rPr lang="ru-RU" altLang="ru-RU" sz="1800" dirty="0">
                <a:latin typeface="+mn-lt"/>
              </a:rPr>
              <a:t>Корпус </a:t>
            </a:r>
            <a:r>
              <a:rPr lang="ru-RU" altLang="ru-RU" sz="1800" dirty="0" smtClean="0">
                <a:latin typeface="+mn-lt"/>
              </a:rPr>
              <a:t>столбика для </a:t>
            </a:r>
            <a:r>
              <a:rPr lang="ru-RU" altLang="ru-RU" sz="1800" dirty="0">
                <a:latin typeface="+mn-lt"/>
              </a:rPr>
              <a:t>установки на проезжей части, разделительных полосах и островках безопасности </a:t>
            </a:r>
            <a:r>
              <a:rPr lang="ru-RU" altLang="ru-RU" sz="1800" dirty="0" smtClean="0">
                <a:latin typeface="+mn-lt"/>
              </a:rPr>
              <a:t>изготавливают </a:t>
            </a:r>
            <a:r>
              <a:rPr lang="ru-RU" altLang="ru-RU" sz="1800" dirty="0">
                <a:latin typeface="+mn-lt"/>
              </a:rPr>
              <a:t>из материалов красного (оранжевого) цвета.</a:t>
            </a:r>
          </a:p>
        </p:txBody>
      </p:sp>
      <p:pic>
        <p:nvPicPr>
          <p:cNvPr id="10" name="Picture 3" descr="Логотип РОСДОРНИ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32843–2014</a:t>
            </a:r>
          </a:p>
        </p:txBody>
      </p:sp>
    </p:spTree>
    <p:extLst>
      <p:ext uri="{BB962C8B-B14F-4D97-AF65-F5344CB8AC3E}">
        <p14:creationId xmlns:p14="http://schemas.microsoft.com/office/powerpoint/2010/main" val="257434390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21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2450" y="1571685"/>
            <a:ext cx="81153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b="1" dirty="0" smtClean="0"/>
              <a:t>Правила </a:t>
            </a:r>
            <a:r>
              <a:rPr lang="ru-RU" sz="2000" b="1" dirty="0"/>
              <a:t>применения сигнальных столбиков изложены в ГОСТ 33151-2014 </a:t>
            </a:r>
            <a:r>
              <a:rPr lang="ru-RU" sz="2000" dirty="0" smtClean="0"/>
              <a:t>«</a:t>
            </a:r>
            <a:r>
              <a:rPr lang="ru-RU" sz="2000" dirty="0"/>
              <a:t>Дороги автомобильные общего пользования. Элементы обустройства. Правила применения».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/>
              <a:t>	</a:t>
            </a:r>
            <a:r>
              <a:rPr lang="ru-RU" sz="2000" dirty="0" smtClean="0"/>
              <a:t>По </a:t>
            </a:r>
            <a:r>
              <a:rPr lang="ru-RU" sz="2000" dirty="0"/>
              <a:t>сравнению с ГОСТ Р 50970-2011 правила применения </a:t>
            </a:r>
            <a:r>
              <a:rPr lang="ru-RU" sz="2000" dirty="0" smtClean="0"/>
              <a:t>столбиков расширены </a:t>
            </a:r>
            <a:r>
              <a:rPr lang="ru-RU" sz="2000" dirty="0"/>
              <a:t>и учитывают изменения № 3 ГОСТ Р 52289, введенные в действие  с 28 февраля 2014 г. и которые разрешают устанавливать столбики на проезжей части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	</a:t>
            </a:r>
            <a:endParaRPr lang="ru-RU" dirty="0" smtClean="0"/>
          </a:p>
        </p:txBody>
      </p:sp>
      <p:pic>
        <p:nvPicPr>
          <p:cNvPr id="6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3192" y="312583"/>
            <a:ext cx="5733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Применение сигнальных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столбиков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33151-2014 </a:t>
            </a:r>
          </a:p>
        </p:txBody>
      </p:sp>
    </p:spTree>
    <p:extLst>
      <p:ext uri="{BB962C8B-B14F-4D97-AF65-F5344CB8AC3E}">
        <p14:creationId xmlns:p14="http://schemas.microsoft.com/office/powerpoint/2010/main" val="1659183316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219260"/>
            <a:ext cx="82296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b="1" dirty="0" smtClean="0"/>
              <a:t>Столбики </a:t>
            </a:r>
            <a:r>
              <a:rPr lang="ru-RU" sz="2000" b="1" dirty="0"/>
              <a:t>на проезжей части (группы П) </a:t>
            </a:r>
            <a:r>
              <a:rPr lang="ru-RU" sz="2000" dirty="0"/>
              <a:t>допускается устанавливать:</a:t>
            </a:r>
          </a:p>
          <a:p>
            <a:r>
              <a:rPr lang="ru-RU" sz="2000" dirty="0" smtClean="0"/>
              <a:t>	</a:t>
            </a:r>
            <a:r>
              <a:rPr lang="ru-RU" sz="2000" b="1" dirty="0" smtClean="0"/>
              <a:t>а</a:t>
            </a:r>
            <a:r>
              <a:rPr lang="ru-RU" sz="2000" b="1" dirty="0"/>
              <a:t>) на многополосных дорогах:</a:t>
            </a:r>
          </a:p>
          <a:p>
            <a:pPr algn="just"/>
            <a:r>
              <a:rPr lang="ru-RU" sz="2000" dirty="0" smtClean="0"/>
              <a:t>	- </a:t>
            </a:r>
            <a:r>
              <a:rPr lang="ru-RU" sz="2000" b="1" dirty="0"/>
              <a:t>для разделения транспортных потоков противоположных направлений на дорогах с четырьмя полосами для движения  в обоих направлениях</a:t>
            </a:r>
            <a:r>
              <a:rPr lang="ru-RU" sz="2000" dirty="0"/>
              <a:t> по оси проезжей части при отсутствии удерживающих ограждений:</a:t>
            </a:r>
          </a:p>
          <a:p>
            <a:pPr algn="just"/>
            <a:r>
              <a:rPr lang="ru-RU" sz="2000" dirty="0" smtClean="0"/>
              <a:t>	- </a:t>
            </a:r>
            <a:r>
              <a:rPr lang="ru-RU" sz="2000" dirty="0"/>
              <a:t>высотой от 0,75 до 1,5 м на участках дорог без разделительной </a:t>
            </a:r>
            <a:r>
              <a:rPr lang="ru-RU" sz="2000" dirty="0" smtClean="0"/>
              <a:t>полосы;</a:t>
            </a:r>
            <a:endParaRPr lang="ru-RU" sz="2000" dirty="0"/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endParaRPr lang="ru-RU" sz="2000" dirty="0" smtClean="0"/>
          </a:p>
          <a:p>
            <a:pPr algn="ctr"/>
            <a:endParaRPr lang="ru-RU" dirty="0"/>
          </a:p>
          <a:p>
            <a:endParaRPr lang="ru-RU" dirty="0" smtClean="0"/>
          </a:p>
          <a:p>
            <a:r>
              <a:rPr lang="ru-RU" dirty="0" smtClean="0"/>
              <a:t>		а</a:t>
            </a:r>
            <a:r>
              <a:rPr lang="ru-RU" sz="2400" dirty="0" smtClean="0"/>
              <a:t> </a:t>
            </a:r>
            <a:r>
              <a:rPr lang="ru-RU" dirty="0"/>
              <a:t>– на двухполосной </a:t>
            </a:r>
            <a:r>
              <a:rPr lang="ru-RU" dirty="0" smtClean="0"/>
              <a:t>дороге          б – на четырехполосной дороге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921" y="3792600"/>
            <a:ext cx="4273568" cy="1346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3192" y="312583"/>
            <a:ext cx="5733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Применение сигнальных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столбиков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33151-2014 </a:t>
            </a:r>
          </a:p>
        </p:txBody>
      </p:sp>
    </p:spTree>
    <p:extLst>
      <p:ext uri="{BB962C8B-B14F-4D97-AF65-F5344CB8AC3E}">
        <p14:creationId xmlns:p14="http://schemas.microsoft.com/office/powerpoint/2010/main" val="503204455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035273"/>
            <a:ext cx="81290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algn="just"/>
            <a:r>
              <a:rPr lang="ru-RU" dirty="0" smtClean="0"/>
              <a:t>	</a:t>
            </a:r>
            <a:r>
              <a:rPr lang="ru-RU" sz="2000" dirty="0" smtClean="0"/>
              <a:t>- высотой </a:t>
            </a:r>
            <a:r>
              <a:rPr lang="ru-RU" sz="2000" dirty="0"/>
              <a:t>от 0,48 до 1,5 м на участках дорог с разделительной </a:t>
            </a:r>
            <a:r>
              <a:rPr lang="ru-RU" sz="2000" dirty="0" smtClean="0"/>
              <a:t>полосой, конструктивно </a:t>
            </a:r>
            <a:r>
              <a:rPr lang="ru-RU" sz="2000" dirty="0"/>
              <a:t>не </a:t>
            </a:r>
            <a:r>
              <a:rPr lang="ru-RU" sz="2000" dirty="0" smtClean="0"/>
              <a:t>выделенной. </a:t>
            </a:r>
          </a:p>
          <a:p>
            <a:pPr marL="285750" indent="-285750">
              <a:buFontTx/>
              <a:buChar char="-"/>
            </a:pPr>
            <a:endParaRPr lang="ru-RU" sz="2000" dirty="0"/>
          </a:p>
          <a:p>
            <a:r>
              <a:rPr lang="ru-RU" dirty="0" smtClean="0"/>
              <a:t>	а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 smtClean="0"/>
              <a:t>	б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endParaRPr lang="ru-RU" dirty="0"/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7" y="2285198"/>
            <a:ext cx="39052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" y="4213733"/>
            <a:ext cx="38195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8"/>
          <p:cNvSpPr>
            <a:spLocks noChangeArrowheads="1"/>
          </p:cNvSpPr>
          <p:nvPr/>
        </p:nvSpPr>
        <p:spPr bwMode="auto">
          <a:xfrm>
            <a:off x="4615878" y="2982047"/>
            <a:ext cx="399891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5397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539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53975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539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53975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ts val="0"/>
              </a:spcBef>
              <a:buNone/>
            </a:pPr>
            <a:r>
              <a:rPr lang="ru-RU" sz="1800" dirty="0" smtClean="0"/>
              <a:t>Примеры </a:t>
            </a:r>
            <a:r>
              <a:rPr lang="ru-RU" sz="1800" dirty="0"/>
              <a:t>размещения столбиков на дороге с разделительной полосой выделенной разметкой: </a:t>
            </a:r>
            <a:endParaRPr lang="ru-RU" sz="1800" dirty="0" smtClean="0"/>
          </a:p>
          <a:p>
            <a:pPr algn="just">
              <a:spcBef>
                <a:spcPts val="0"/>
              </a:spcBef>
              <a:buNone/>
            </a:pPr>
            <a:r>
              <a:rPr lang="ru-RU" sz="1800" dirty="0"/>
              <a:t>	</a:t>
            </a:r>
            <a:r>
              <a:rPr lang="ru-RU" sz="1800" dirty="0" smtClean="0"/>
              <a:t>а  </a:t>
            </a:r>
            <a:r>
              <a:rPr lang="ru-RU" sz="1800" dirty="0"/>
              <a:t>– высотой от 0,75 до 1,5 м;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/>
              <a:t>	б </a:t>
            </a:r>
            <a:r>
              <a:rPr lang="ru-RU" sz="1800" dirty="0"/>
              <a:t>– высотой от 0,48 до 0,75 м </a:t>
            </a:r>
          </a:p>
        </p:txBody>
      </p:sp>
      <p:pic>
        <p:nvPicPr>
          <p:cNvPr id="10" name="Picture 3" descr="Логотип РОСДОРНИ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93192" y="312583"/>
            <a:ext cx="5733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Применение сигнальных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столбиков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33151-2014 </a:t>
            </a:r>
          </a:p>
        </p:txBody>
      </p:sp>
    </p:spTree>
    <p:extLst>
      <p:ext uri="{BB962C8B-B14F-4D97-AF65-F5344CB8AC3E}">
        <p14:creationId xmlns:p14="http://schemas.microsoft.com/office/powerpoint/2010/main" val="35241739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035273"/>
            <a:ext cx="8129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89585" y="691588"/>
            <a:ext cx="8164830" cy="553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1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marL="0" lvl="1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alt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 обозначения направляющих островков на развязках и кольцевых пересечениях в местах съездов и въездов.</a:t>
            </a: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altLang="ru-RU" sz="2000" b="1" dirty="0" smtClean="0">
                <a:latin typeface="+mj-lt"/>
              </a:rPr>
              <a:t>	</a:t>
            </a:r>
          </a:p>
          <a:p>
            <a:pPr algn="just"/>
            <a:r>
              <a:rPr lang="ru-RU" altLang="ru-RU" sz="2000" b="1" dirty="0">
                <a:latin typeface="+mj-lt"/>
              </a:rPr>
              <a:t>	</a:t>
            </a:r>
            <a:endParaRPr lang="ru-RU" altLang="ru-RU" sz="2000" b="1" dirty="0" smtClean="0">
              <a:latin typeface="+mj-lt"/>
            </a:endParaRPr>
          </a:p>
          <a:p>
            <a:pPr algn="just"/>
            <a:r>
              <a:rPr lang="ru-RU" altLang="ru-RU" sz="2000" b="1" dirty="0">
                <a:latin typeface="+mj-lt"/>
              </a:rPr>
              <a:t>	</a:t>
            </a:r>
            <a:r>
              <a:rPr lang="ru-RU" altLang="ru-RU" sz="2000" b="1" dirty="0" smtClean="0">
                <a:latin typeface="+mj-lt"/>
              </a:rPr>
              <a:t>б</a:t>
            </a:r>
            <a:r>
              <a:rPr lang="ru-RU" altLang="ru-RU" sz="2000" b="1" dirty="0">
                <a:latin typeface="+mj-lt"/>
              </a:rPr>
              <a:t>) на двухполосных дорогах по оси проезжей части:</a:t>
            </a:r>
          </a:p>
          <a:p>
            <a:pPr algn="just"/>
            <a:r>
              <a:rPr lang="ru-RU" sz="2000" dirty="0" smtClean="0">
                <a:latin typeface="+mj-lt"/>
              </a:rPr>
              <a:t>	- </a:t>
            </a:r>
            <a:r>
              <a:rPr lang="ru-RU" sz="2000" dirty="0">
                <a:latin typeface="+mj-lt"/>
              </a:rPr>
              <a:t>на участках дорог с радиусом кривых в плане менее нормативного;</a:t>
            </a:r>
          </a:p>
          <a:p>
            <a:pPr algn="just"/>
            <a:r>
              <a:rPr lang="ru-RU" sz="2000" dirty="0" smtClean="0">
                <a:latin typeface="+mj-lt"/>
              </a:rPr>
              <a:t>	- </a:t>
            </a:r>
            <a:r>
              <a:rPr lang="ru-RU" sz="2000" dirty="0">
                <a:latin typeface="+mj-lt"/>
              </a:rPr>
              <a:t>на участках дорог с необеспеченной видимостью встречного автомобиля;</a:t>
            </a:r>
          </a:p>
          <a:p>
            <a:pPr algn="just"/>
            <a:r>
              <a:rPr lang="ru-RU" sz="2000" dirty="0" smtClean="0">
                <a:latin typeface="+mj-lt"/>
              </a:rPr>
              <a:t>	- </a:t>
            </a:r>
            <a:r>
              <a:rPr lang="ru-RU" sz="2000" dirty="0">
                <a:latin typeface="+mj-lt"/>
              </a:rPr>
              <a:t>перед железнодорожными переездами</a:t>
            </a:r>
            <a:r>
              <a:rPr lang="ru-RU" sz="2000" dirty="0" smtClean="0">
                <a:latin typeface="+mj-lt"/>
              </a:rPr>
              <a:t>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buClrTx/>
              <a:buSzTx/>
              <a:tabLst/>
            </a:pPr>
            <a:endParaRPr lang="ru-RU" altLang="ru-RU" sz="1400" dirty="0"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6426265"/>
              </p:ext>
            </p:extLst>
          </p:nvPr>
        </p:nvGraphicFramePr>
        <p:xfrm>
          <a:off x="1093851" y="2079313"/>
          <a:ext cx="3409950" cy="200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r:id="rId3" imgW="4831920" imgH="2843640" progId="CorelDraw.Graphic.17">
                  <p:embed/>
                </p:oleObj>
              </mc:Choice>
              <mc:Fallback>
                <p:oleObj r:id="rId3" imgW="4831920" imgH="2843640" progId="CorelDraw.Graphic.17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3851" y="2079313"/>
                        <a:ext cx="3409950" cy="200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16"/>
          <p:cNvSpPr>
            <a:spLocks noChangeArrowheads="1"/>
          </p:cNvSpPr>
          <p:nvPr/>
        </p:nvSpPr>
        <p:spPr bwMode="auto">
          <a:xfrm>
            <a:off x="4959191" y="2539756"/>
            <a:ext cx="3005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Arial" pitchFamily="34" charset="0"/>
              </a:rPr>
              <a:t>Установка столбиков на направляющих островках</a:t>
            </a:r>
            <a:endParaRPr lang="ru-RU" altLang="ru-RU" sz="1800" dirty="0">
              <a:latin typeface="Arial" pitchFamily="34" charset="0"/>
            </a:endParaRPr>
          </a:p>
        </p:txBody>
      </p:sp>
      <p:pic>
        <p:nvPicPr>
          <p:cNvPr id="11" name="Picture 3" descr="Логотип РОСДОРНИ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93192" y="312583"/>
            <a:ext cx="5733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Применение сигнальных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столбиков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33151-2014 </a:t>
            </a:r>
          </a:p>
        </p:txBody>
      </p:sp>
    </p:spTree>
    <p:extLst>
      <p:ext uri="{BB962C8B-B14F-4D97-AF65-F5344CB8AC3E}">
        <p14:creationId xmlns:p14="http://schemas.microsoft.com/office/powerpoint/2010/main" val="127064172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035273"/>
            <a:ext cx="8129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21386" y="1919117"/>
            <a:ext cx="816483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ru-RU" sz="1400" dirty="0">
              <a:latin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ru-RU" sz="1400" dirty="0">
              <a:latin typeface="Calibri" pitchFamily="34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ru-RU" sz="1400" dirty="0">
              <a:latin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7046408"/>
              </p:ext>
            </p:extLst>
          </p:nvPr>
        </p:nvGraphicFramePr>
        <p:xfrm>
          <a:off x="1535557" y="1501114"/>
          <a:ext cx="2225675" cy="276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9" r:id="rId3" imgW="4236120" imgH="5239080" progId="CorelDraw.Graphic.17">
                  <p:embed/>
                </p:oleObj>
              </mc:Choice>
              <mc:Fallback>
                <p:oleObj r:id="rId3" imgW="4236120" imgH="5239080" progId="CorelDraw.Graphic.17">
                  <p:embed/>
                  <p:pic>
                    <p:nvPicPr>
                      <p:cNvPr id="0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5557" y="1501114"/>
                        <a:ext cx="2225675" cy="276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9121986"/>
              </p:ext>
            </p:extLst>
          </p:nvPr>
        </p:nvGraphicFramePr>
        <p:xfrm>
          <a:off x="5518417" y="1228806"/>
          <a:ext cx="2317896" cy="4388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0" r:id="rId5" imgW="3029040" imgH="5698080" progId="CorelDraw.Graphic.17">
                  <p:embed/>
                </p:oleObj>
              </mc:Choice>
              <mc:Fallback>
                <p:oleObj r:id="rId5" imgW="3029040" imgH="5698080" progId="CorelDraw.Graphic.17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8417" y="1228806"/>
                        <a:ext cx="2317896" cy="43882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9"/>
          <p:cNvSpPr>
            <a:spLocks noChangeArrowheads="1"/>
          </p:cNvSpPr>
          <p:nvPr/>
        </p:nvSpPr>
        <p:spPr bwMode="auto">
          <a:xfrm>
            <a:off x="783431" y="4767361"/>
            <a:ext cx="46085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5397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539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53975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53975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53975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3975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450000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Arial" pitchFamily="34" charset="0"/>
              </a:rPr>
              <a:t>	Примеры размещения столбиков на кривой в плане двух полосной дороги и перед железнодорожными переездами</a:t>
            </a:r>
          </a:p>
        </p:txBody>
      </p:sp>
      <p:pic>
        <p:nvPicPr>
          <p:cNvPr id="10" name="Picture 3" descr="Логотип РОСДОРНИ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93192" y="312583"/>
            <a:ext cx="5733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Применение сигнальных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столбиков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33151-2014 </a:t>
            </a:r>
          </a:p>
        </p:txBody>
      </p:sp>
    </p:spTree>
    <p:extLst>
      <p:ext uri="{BB962C8B-B14F-4D97-AF65-F5344CB8AC3E}">
        <p14:creationId xmlns:p14="http://schemas.microsoft.com/office/powerpoint/2010/main" val="421407588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26</a:t>
            </a:fld>
            <a:endParaRPr lang="ru-RU" dirty="0"/>
          </a:p>
        </p:txBody>
      </p:sp>
      <p:pic>
        <p:nvPicPr>
          <p:cNvPr id="5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49896" y="1209094"/>
            <a:ext cx="8136904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8" algn="ctr" defTabSz="540000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ГОСТ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32858–2014 «Дороги автомобильные общего пользования. Противоослепляющие экраны. Технические требования»</a:t>
            </a:r>
          </a:p>
          <a:p>
            <a:pPr algn="just" defTabSz="540000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>
                <a:solidFill>
                  <a:srgbClr val="295573"/>
                </a:solidFill>
                <a:latin typeface="Times New Roman Cyr" pitchFamily="18" charset="-52"/>
              </a:rPr>
              <a:t>		</a:t>
            </a:r>
            <a:endParaRPr lang="ru-RU" sz="2000" b="1" dirty="0" smtClean="0">
              <a:solidFill>
                <a:srgbClr val="295573"/>
              </a:solidFill>
              <a:latin typeface="Times New Roman Cyr" pitchFamily="18" charset="-52"/>
            </a:endParaRPr>
          </a:p>
          <a:p>
            <a:pPr algn="just" defTabSz="45000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b="1" dirty="0">
                <a:solidFill>
                  <a:srgbClr val="295573"/>
                </a:solidFill>
                <a:latin typeface="Times New Roman Cyr" pitchFamily="18" charset="-52"/>
              </a:rPr>
              <a:t>	</a:t>
            </a:r>
            <a:r>
              <a:rPr lang="ru-RU" sz="2000" b="1" dirty="0" smtClean="0">
                <a:latin typeface="+mj-lt"/>
              </a:rPr>
              <a:t>ГОСТ </a:t>
            </a:r>
            <a:r>
              <a:rPr lang="ru-RU" sz="2000" b="1" dirty="0">
                <a:latin typeface="+mj-lt"/>
              </a:rPr>
              <a:t>Р </a:t>
            </a:r>
            <a:r>
              <a:rPr lang="ru-RU" sz="2000" b="1" dirty="0" smtClean="0">
                <a:latin typeface="+mj-lt"/>
              </a:rPr>
              <a:t>32858-2014 </a:t>
            </a:r>
            <a:r>
              <a:rPr lang="ru-RU" sz="2000" b="1" dirty="0">
                <a:latin typeface="+mj-lt"/>
              </a:rPr>
              <a:t>классифицирует экраны:</a:t>
            </a:r>
          </a:p>
          <a:p>
            <a:pPr algn="just" defTabSz="45000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b="1" dirty="0">
                <a:latin typeface="+mj-lt"/>
              </a:rPr>
              <a:t>	- по эффективности задержания светового потока </a:t>
            </a:r>
            <a:r>
              <a:rPr lang="ru-RU" sz="2000" dirty="0">
                <a:latin typeface="+mj-lt"/>
              </a:rPr>
              <a:t>полностью или частично задерживающие падающий световой поток;</a:t>
            </a:r>
          </a:p>
          <a:p>
            <a:pPr algn="just" defTabSz="45000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b="1" dirty="0">
                <a:latin typeface="+mj-lt"/>
              </a:rPr>
              <a:t>	- по типу затеняющего элемента </a:t>
            </a:r>
            <a:r>
              <a:rPr lang="ru-RU" sz="2000" dirty="0">
                <a:latin typeface="+mj-lt"/>
              </a:rPr>
              <a:t>сетчатые и пластинчатые</a:t>
            </a:r>
            <a:r>
              <a:rPr lang="ru-RU" sz="2000" b="1" dirty="0">
                <a:latin typeface="+mj-lt"/>
              </a:rPr>
              <a:t>.</a:t>
            </a:r>
          </a:p>
          <a:p>
            <a:pPr algn="just" defTabSz="450000">
              <a:spcBef>
                <a:spcPts val="0"/>
              </a:spcBef>
              <a:buFont typeface="Arial" charset="0"/>
              <a:buNone/>
              <a:defRPr/>
            </a:pPr>
            <a:endParaRPr lang="ru-RU" sz="2000" b="1" dirty="0">
              <a:latin typeface="+mj-lt"/>
            </a:endParaRPr>
          </a:p>
          <a:p>
            <a:pPr algn="just" defTabSz="450000">
              <a:spcBef>
                <a:spcPts val="0"/>
              </a:spcBef>
              <a:buFont typeface="Arial" charset="0"/>
              <a:buNone/>
              <a:defRPr/>
            </a:pPr>
            <a:r>
              <a:rPr lang="ru-RU" sz="2000" b="1" dirty="0">
                <a:latin typeface="+mj-lt"/>
              </a:rPr>
              <a:t>	В зависимости от высоты затеняющего элемента </a:t>
            </a:r>
            <a:r>
              <a:rPr lang="ru-RU" sz="2000" dirty="0">
                <a:latin typeface="+mj-lt"/>
              </a:rPr>
              <a:t>противоослепляющие экраны подразделяются на следующие типы: тип 1 – высота 600 мм; тип 2 – высота 900 мм; тип 3 – высота 1200 мм.</a:t>
            </a:r>
          </a:p>
          <a:p>
            <a:pPr marL="0" lvl="1" algn="just" defTabSz="450000">
              <a:spcBef>
                <a:spcPts val="0"/>
              </a:spcBef>
              <a:defRPr/>
            </a:pPr>
            <a:r>
              <a:rPr lang="ru-RU" altLang="ru-RU" sz="2000" b="1" dirty="0">
                <a:latin typeface="+mj-lt"/>
              </a:rPr>
              <a:t>	Требования к коэффициенту просветности ужесточены </a:t>
            </a:r>
            <a:r>
              <a:rPr lang="ru-RU" altLang="ru-RU" sz="2000" dirty="0">
                <a:latin typeface="+mj-lt"/>
              </a:rPr>
              <a:t>и, в отличии от требований ГОСТ Р 52766-2007, зависят от угла падения светового потока.</a:t>
            </a:r>
            <a:r>
              <a:rPr lang="ru-RU" sz="2000" dirty="0">
                <a:latin typeface="+mj-lt"/>
              </a:rPr>
              <a:t>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ПРОТИВООСЛЕПЛЯЮЩИЕ ЭКРАНЫ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9865247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40607"/>
            <a:ext cx="8229600" cy="884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1800" dirty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27</a:t>
            </a:fld>
            <a:endParaRPr lang="ru-RU" dirty="0"/>
          </a:p>
        </p:txBody>
      </p:sp>
      <p:pic>
        <p:nvPicPr>
          <p:cNvPr id="5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20063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</a:rPr>
              <a:t>ГОСТ 32858–2014 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300163"/>
            <a:ext cx="3498850" cy="278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00163"/>
            <a:ext cx="4176713" cy="23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2"/>
          <p:cNvSpPr>
            <a:spLocks noChangeArrowheads="1"/>
          </p:cNvSpPr>
          <p:nvPr/>
        </p:nvSpPr>
        <p:spPr bwMode="auto">
          <a:xfrm>
            <a:off x="977900" y="4506913"/>
            <a:ext cx="3240088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Arial" pitchFamily="34" charset="0"/>
              </a:rPr>
              <a:t>Схема задерживания экраном светового потока: а – полное задерживание светового потока; б – частичное задерживание светового потока</a:t>
            </a: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4913313" y="4260850"/>
            <a:ext cx="352901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Arial" pitchFamily="34" charset="0"/>
              </a:rPr>
              <a:t>Схема определение угла падения светового потока (</a:t>
            </a:r>
            <a:r>
              <a:rPr lang="ru-RU" altLang="ru-RU" sz="1600" dirty="0">
                <a:latin typeface="Arial" pitchFamily="34" charset="0"/>
                <a:sym typeface="Symbol" pitchFamily="18" charset="2"/>
              </a:rPr>
              <a:t></a:t>
            </a:r>
            <a:r>
              <a:rPr lang="ru-RU" altLang="ru-RU" sz="1600" dirty="0">
                <a:latin typeface="Arial" pitchFamily="34" charset="0"/>
              </a:rPr>
              <a:t>) ограничивающего угла (δ): </a:t>
            </a:r>
            <a:r>
              <a:rPr lang="en-US" altLang="ru-RU" sz="1600" dirty="0">
                <a:latin typeface="Arial" pitchFamily="34" charset="0"/>
              </a:rPr>
              <a:t>b</a:t>
            </a:r>
            <a:r>
              <a:rPr lang="ru-RU" altLang="ru-RU" sz="1600" dirty="0">
                <a:latin typeface="Arial" pitchFamily="34" charset="0"/>
              </a:rPr>
              <a:t> – ширина затемняющего элемента; </a:t>
            </a:r>
            <a:r>
              <a:rPr lang="en-US" altLang="ru-RU" sz="1600" dirty="0">
                <a:latin typeface="Arial" pitchFamily="34" charset="0"/>
              </a:rPr>
              <a:t>L</a:t>
            </a:r>
            <a:r>
              <a:rPr lang="ru-RU" altLang="ru-RU" sz="1600" dirty="0">
                <a:latin typeface="Arial" pitchFamily="34" charset="0"/>
              </a:rPr>
              <a:t> – расстояние между затеняющими элементами</a:t>
            </a:r>
          </a:p>
        </p:txBody>
      </p:sp>
    </p:spTree>
    <p:extLst>
      <p:ext uri="{BB962C8B-B14F-4D97-AF65-F5344CB8AC3E}">
        <p14:creationId xmlns:p14="http://schemas.microsoft.com/office/powerpoint/2010/main" val="3031383077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28</a:t>
            </a:fld>
            <a:endParaRPr lang="ru-RU" dirty="0"/>
          </a:p>
        </p:txBody>
      </p:sp>
      <p:pic>
        <p:nvPicPr>
          <p:cNvPr id="5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20063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3192" y="358303"/>
            <a:ext cx="511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Применение противоослепляющих экранов по 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</a:rPr>
              <a:t>ГОСТ 32858–2014 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750" y="1274763"/>
            <a:ext cx="8135938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8" algn="just" defTabSz="539750">
              <a:defRPr/>
            </a:pPr>
            <a:r>
              <a:rPr lang="ru-RU" sz="2000" b="1" dirty="0">
                <a:solidFill>
                  <a:srgbClr val="295573"/>
                </a:solidFill>
                <a:latin typeface="Times New Roman Cyr" pitchFamily="18" charset="-52"/>
              </a:rPr>
              <a:t>	</a:t>
            </a:r>
            <a:r>
              <a:rPr lang="ru-RU" altLang="ru-RU" sz="2000" b="1" dirty="0">
                <a:latin typeface="+mj-lt"/>
              </a:rPr>
              <a:t>Межгосударственный стандарт </a:t>
            </a:r>
            <a:r>
              <a:rPr lang="ru-RU" sz="2000" b="1" dirty="0">
                <a:latin typeface="+mj-lt"/>
              </a:rPr>
              <a:t>ГОСТ </a:t>
            </a:r>
            <a:r>
              <a:rPr lang="ru-RU" altLang="ru-RU" sz="2000" b="1" dirty="0">
                <a:latin typeface="+mj-lt"/>
              </a:rPr>
              <a:t>32858–2014 </a:t>
            </a:r>
            <a:r>
              <a:rPr lang="ru-RU" sz="2000" b="1" dirty="0">
                <a:latin typeface="+mj-lt"/>
              </a:rPr>
              <a:t>«Дороги автомобильные общего пользования. Противоослепляющие экраны. Технические требования</a:t>
            </a:r>
            <a:r>
              <a:rPr lang="ru-RU" sz="2000" b="1" dirty="0" smtClean="0">
                <a:latin typeface="+mj-lt"/>
              </a:rPr>
              <a:t>» </a:t>
            </a:r>
            <a:r>
              <a:rPr lang="ru-RU" altLang="ru-RU" sz="2000" b="1" dirty="0" smtClean="0">
                <a:latin typeface="+mj-lt"/>
              </a:rPr>
              <a:t>расширяет </a:t>
            </a:r>
            <a:r>
              <a:rPr lang="ru-RU" altLang="ru-RU" sz="2000" b="1" dirty="0">
                <a:latin typeface="+mj-lt"/>
              </a:rPr>
              <a:t>применение экранов и допускает их применение в следующих случаях</a:t>
            </a:r>
            <a:r>
              <a:rPr lang="ru-RU" altLang="ru-RU" sz="2000" b="1" dirty="0" smtClean="0">
                <a:latin typeface="+mj-lt"/>
              </a:rPr>
              <a:t>:</a:t>
            </a:r>
          </a:p>
          <a:p>
            <a:pPr marL="0" lvl="8" algn="just" defTabSz="539750">
              <a:defRPr/>
            </a:pPr>
            <a:r>
              <a:rPr lang="ru-RU" altLang="ru-RU" sz="2000" b="1" dirty="0" smtClean="0">
                <a:latin typeface="+mj-lt"/>
              </a:rPr>
              <a:t>	</a:t>
            </a:r>
            <a:r>
              <a:rPr lang="ru-RU" sz="2000" dirty="0" smtClean="0"/>
              <a:t>- </a:t>
            </a:r>
            <a:r>
              <a:rPr lang="ru-RU" sz="2000" dirty="0"/>
              <a:t>на участках дорог с разделительной полосой шириной менее 14 м без искусственного освещения с интенсивностью движения более 1000 авт/ч. </a:t>
            </a:r>
          </a:p>
          <a:p>
            <a:pPr algn="just" defTabSz="539750">
              <a:defRPr/>
            </a:pPr>
            <a:r>
              <a:rPr lang="ru-RU" altLang="ru-RU" sz="2000" b="1" dirty="0"/>
              <a:t>	</a:t>
            </a:r>
            <a:r>
              <a:rPr lang="ru-RU" altLang="ru-RU" sz="2000" dirty="0"/>
              <a:t>- на обочинах для предотвращения ослепления водителей от яркого света придорожных объектов…;</a:t>
            </a:r>
          </a:p>
          <a:p>
            <a:pPr algn="just" defTabSz="539750">
              <a:defRPr/>
            </a:pPr>
            <a:r>
              <a:rPr lang="ru-RU" altLang="ru-RU" sz="2000" dirty="0"/>
              <a:t>	- на участках дорог с выпуклыми или вогнутыми кривыми, с кривыми в плане, при разновысотном расположении проезжих частей при условиях, способствующих ослеплению водителей;</a:t>
            </a:r>
          </a:p>
          <a:p>
            <a:pPr algn="just" defTabSz="539750">
              <a:defRPr/>
            </a:pPr>
            <a:r>
              <a:rPr lang="ru-RU" altLang="ru-RU" sz="2000" dirty="0"/>
              <a:t>	- на участках прямых большой протяженностью;</a:t>
            </a:r>
          </a:p>
          <a:p>
            <a:pPr algn="just" defTabSz="539750">
              <a:defRPr/>
            </a:pPr>
            <a:r>
              <a:rPr lang="ru-RU" altLang="ru-RU" sz="2000" dirty="0"/>
              <a:t>	- на транспортных развязках в разных уровнях при совмещении право- и лево-поворотных съездов/въездов</a:t>
            </a:r>
            <a:r>
              <a:rPr lang="ru-RU" altLang="ru-RU" sz="2000" dirty="0" smtClean="0"/>
              <a:t>.</a:t>
            </a:r>
            <a:endParaRPr lang="ru-RU" altLang="ru-RU" sz="2000" dirty="0"/>
          </a:p>
        </p:txBody>
      </p:sp>
    </p:spTree>
    <p:extLst>
      <p:ext uri="{BB962C8B-B14F-4D97-AF65-F5344CB8AC3E}">
        <p14:creationId xmlns:p14="http://schemas.microsoft.com/office/powerpoint/2010/main" val="414574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29</a:t>
            </a:fld>
            <a:endParaRPr lang="ru-RU" dirty="0"/>
          </a:p>
        </p:txBody>
      </p:sp>
      <p:pic>
        <p:nvPicPr>
          <p:cNvPr id="5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20063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ДОРОЖНЫЕ ЗЕРКАЛА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523875" y="1165225"/>
            <a:ext cx="8083613" cy="9286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40000">
              <a:defRPr/>
            </a:pPr>
            <a:endParaRPr lang="ru-RU" sz="2000" b="1" dirty="0" smtClean="0"/>
          </a:p>
          <a:p>
            <a:pPr algn="just" defTabSz="450000">
              <a:defRPr/>
            </a:pPr>
            <a:r>
              <a:rPr lang="ru-RU" sz="2000" b="1" dirty="0" smtClean="0"/>
              <a:t>	</a:t>
            </a:r>
          </a:p>
          <a:p>
            <a:pPr algn="just" defTabSz="450000">
              <a:defRPr/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  <a:ea typeface="+mn-ea"/>
              <a:cs typeface="+mn-cs"/>
            </a:endParaRPr>
          </a:p>
          <a:p>
            <a:pPr algn="just" defTabSz="450000">
              <a:defRPr/>
            </a:pPr>
            <a:r>
              <a:rPr lang="ru-RU" sz="2000" b="1" dirty="0"/>
              <a:t>	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ea typeface="+mn-ea"/>
              <a:cs typeface="+mn-cs"/>
            </a:endParaRPr>
          </a:p>
          <a:p>
            <a:pPr>
              <a:defRPr/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  <a:ea typeface="+mn-ea"/>
              <a:cs typeface="+mn-cs"/>
            </a:endParaRPr>
          </a:p>
          <a:p>
            <a:pPr>
              <a:defRPr/>
            </a:pPr>
            <a:endParaRPr lang="ru-RU" sz="2000" b="1" dirty="0">
              <a:solidFill>
                <a:schemeClr val="accent2">
                  <a:lumMod val="75000"/>
                </a:schemeClr>
              </a:solidFill>
              <a:ea typeface="+mn-ea"/>
              <a:cs typeface="+mn-cs"/>
            </a:endParaRPr>
          </a:p>
          <a:p>
            <a:pPr>
              <a:defRPr/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  <a:ea typeface="+mn-ea"/>
              <a:cs typeface="+mn-cs"/>
            </a:endParaRPr>
          </a:p>
          <a:p>
            <a:pPr>
              <a:defRPr/>
            </a:pPr>
            <a:endParaRPr lang="ru-RU" sz="2000" b="1" dirty="0">
              <a:solidFill>
                <a:schemeClr val="accent2">
                  <a:lumMod val="75000"/>
                </a:schemeClr>
              </a:solidFill>
              <a:ea typeface="+mn-ea"/>
              <a:cs typeface="+mn-cs"/>
            </a:endParaRPr>
          </a:p>
          <a:p>
            <a:pPr>
              <a:defRPr/>
            </a:pPr>
            <a:endParaRPr lang="ru-RU" sz="2000" b="1" dirty="0">
              <a:solidFill>
                <a:schemeClr val="accent2">
                  <a:lumMod val="7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875" y="1193800"/>
            <a:ext cx="808361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0000">
              <a:defRPr/>
            </a:pPr>
            <a:r>
              <a:rPr lang="ru-RU" sz="2000" b="1" dirty="0" smtClean="0"/>
              <a:t>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ГОСТ 33144-2014 «Дороги автомобильные общего пользования. Дорожные зеркала. Технические требования»</a:t>
            </a:r>
            <a:r>
              <a:rPr lang="ru-RU" sz="2000" b="1" dirty="0"/>
              <a:t> </a:t>
            </a:r>
          </a:p>
          <a:p>
            <a:pPr algn="just" defTabSz="450000">
              <a:defRPr/>
            </a:pPr>
            <a:endParaRPr lang="ru-RU" sz="2000" b="1" dirty="0" smtClean="0"/>
          </a:p>
          <a:p>
            <a:pPr algn="just" defTabSz="450000">
              <a:defRPr/>
            </a:pPr>
            <a:r>
              <a:rPr lang="ru-RU" sz="2000" b="1" dirty="0" smtClean="0"/>
              <a:t>	Межгосударственном </a:t>
            </a:r>
            <a:r>
              <a:rPr lang="ru-RU" sz="2000" b="1" dirty="0"/>
              <a:t>стандарте введена классификация зеркал по форме :</a:t>
            </a:r>
          </a:p>
          <a:p>
            <a:pPr algn="just" defTabSz="450000">
              <a:defRPr/>
            </a:pPr>
            <a:r>
              <a:rPr lang="ru-RU" sz="2000" b="1" dirty="0"/>
              <a:t>	</a:t>
            </a:r>
            <a:r>
              <a:rPr lang="ru-RU" sz="2000" dirty="0"/>
              <a:t>- круглые диаметром от 600 до 1200 мм;</a:t>
            </a:r>
          </a:p>
          <a:p>
            <a:pPr algn="just" defTabSz="450000">
              <a:defRPr/>
            </a:pPr>
            <a:r>
              <a:rPr lang="ru-RU" sz="2000" dirty="0"/>
              <a:t>	- квадратные шириной от 400 до 800 мм, высотой - от 600 до  от 1000 мм). </a:t>
            </a:r>
          </a:p>
          <a:p>
            <a:pPr algn="just" defTabSz="450000">
              <a:defRPr/>
            </a:pPr>
            <a:r>
              <a:rPr lang="ru-RU" sz="2000" dirty="0"/>
              <a:t>	</a:t>
            </a:r>
            <a:r>
              <a:rPr lang="ru-RU" sz="2000" b="1" dirty="0" smtClean="0"/>
              <a:t>Для </a:t>
            </a:r>
            <a:r>
              <a:rPr lang="ru-RU" sz="2000" b="1" dirty="0"/>
              <a:t>круглых зеркал введен  </a:t>
            </a:r>
            <a:r>
              <a:rPr lang="en-US" sz="2000" b="1" dirty="0"/>
              <a:t>IV </a:t>
            </a:r>
            <a:r>
              <a:rPr lang="ru-RU" sz="2000" b="1" dirty="0"/>
              <a:t>типоразмер. 	</a:t>
            </a:r>
            <a:r>
              <a:rPr lang="ru-RU" sz="2000" dirty="0"/>
              <a:t>Нормируется радиус кривизны при больших углах обзора (40, 60, 90 град), в отличие от национальных норм ( 20, 30, 45 град</a:t>
            </a:r>
            <a:r>
              <a:rPr lang="ru-RU" sz="2000" dirty="0" smtClean="0"/>
              <a:t>).</a:t>
            </a:r>
          </a:p>
          <a:p>
            <a:pPr algn="just" defTabSz="450000">
              <a:defRPr/>
            </a:pPr>
            <a:r>
              <a:rPr lang="ru-RU" sz="2000" dirty="0"/>
              <a:t>	</a:t>
            </a:r>
            <a:r>
              <a:rPr lang="ru-RU" sz="2000" b="1" dirty="0"/>
              <a:t>Коэффициент направленного отражения света отражателя </a:t>
            </a:r>
            <a:r>
              <a:rPr lang="ru-RU" sz="2000" b="1" dirty="0" smtClean="0"/>
              <a:t>увеличен </a:t>
            </a:r>
            <a:r>
              <a:rPr lang="ru-RU" sz="2000" dirty="0" smtClean="0"/>
              <a:t>с 0,35 по ГОСТ Р 52766  до 0,87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713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1009021"/>
            <a:ext cx="8235127" cy="51744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just">
              <a:buNone/>
            </a:pPr>
            <a:endParaRPr lang="ru-RU" sz="1600" dirty="0" smtClean="0">
              <a:solidFill>
                <a:srgbClr val="4A3D37"/>
              </a:solidFill>
              <a:cs typeface="Times New Roman"/>
            </a:endParaRPr>
          </a:p>
          <a:p>
            <a:pPr marL="0" indent="0" algn="dist" defTabSz="450000">
              <a:spcBef>
                <a:spcPts val="0"/>
              </a:spcBef>
              <a:buNone/>
            </a:pPr>
            <a:endParaRPr lang="ru-RU" sz="1600" dirty="0" smtClean="0">
              <a:solidFill>
                <a:srgbClr val="4A3D37"/>
              </a:solidFill>
              <a:cs typeface="Times New Roman"/>
            </a:endParaRPr>
          </a:p>
          <a:p>
            <a:pPr marL="0" indent="0" algn="just" defTabSz="450000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  <a:r>
              <a:rPr lang="ru-RU" sz="2000" b="1" dirty="0" smtClean="0"/>
              <a:t>Требования межгосударственных стандартов на элементы обустройства гармонизированы</a:t>
            </a:r>
            <a:r>
              <a:rPr lang="ru-RU" sz="2000" dirty="0" smtClean="0"/>
              <a:t> с требованиями аналогичных национальных стандартов государств-членов Таможенного союза, а также с европейскими нормами и разработаны с учетом технических характеристик и параметров элементов обустройства и методов их контроля, регламентированных национальными стандартами и иными нормами Российской Федерации, Республики Беларусь и Республики Казахстан</a:t>
            </a:r>
          </a:p>
          <a:p>
            <a:pPr marL="0" indent="0">
              <a:buNone/>
            </a:pPr>
            <a:endParaRPr lang="ru-RU" sz="1600" dirty="0" smtClean="0">
              <a:cs typeface="Times New Roman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1800" dirty="0" smtClean="0"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3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181580"/>
            <a:ext cx="2244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51672" y="228173"/>
            <a:ext cx="5747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МЕЖГОСУДАРСТВЕННЫЕ СТАНДАРТЫ НА ЭЛЕМЕНТЫ ОБУСТРОЙСТВА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6205511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4AEAA-0CCE-4848-9A0D-08A587FCD2A7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1341438"/>
            <a:ext cx="821531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0000">
              <a:defRPr/>
            </a:pPr>
            <a:r>
              <a:rPr lang="ru-RU" dirty="0">
                <a:latin typeface="Arial" charset="0"/>
              </a:rPr>
              <a:t>	</a:t>
            </a:r>
            <a:r>
              <a:rPr lang="ru-RU" sz="2000" b="1" dirty="0">
                <a:latin typeface="+mj-lt"/>
              </a:rPr>
              <a:t>Межгосударственный стандарт </a:t>
            </a:r>
            <a:r>
              <a:rPr lang="ru-RU" sz="2000" b="1" dirty="0" smtClean="0">
                <a:latin typeface="+mj-lt"/>
              </a:rPr>
              <a:t>ГОСТ </a:t>
            </a:r>
            <a:r>
              <a:rPr lang="ru-RU" sz="2000" b="1" dirty="0">
                <a:latin typeface="+mj-lt"/>
              </a:rPr>
              <a:t>33151-2014 </a:t>
            </a:r>
            <a:r>
              <a:rPr lang="ru-RU" sz="2000" dirty="0">
                <a:latin typeface="+mj-lt"/>
              </a:rPr>
              <a:t>«Дороги автомобильные общего пользования. Элементы обустройства. Правила применения» Правила применения» </a:t>
            </a:r>
            <a:r>
              <a:rPr lang="ru-RU" sz="2000" b="1" dirty="0">
                <a:latin typeface="+mj-lt"/>
              </a:rPr>
              <a:t>рекомендует применять зеркала при необеспеченной видимости:</a:t>
            </a:r>
          </a:p>
          <a:p>
            <a:pPr algn="just" defTabSz="540000">
              <a:defRPr/>
            </a:pPr>
            <a:r>
              <a:rPr lang="ru-RU" sz="2000" dirty="0">
                <a:latin typeface="+mj-lt"/>
              </a:rPr>
              <a:t>	- на перекрестках, где движение без остановки запрещено и на выездах;</a:t>
            </a:r>
          </a:p>
          <a:p>
            <a:pPr algn="just" defTabSz="540000">
              <a:defRPr/>
            </a:pPr>
            <a:r>
              <a:rPr lang="ru-RU" sz="2000" dirty="0">
                <a:latin typeface="+mj-lt"/>
              </a:rPr>
              <a:t>	- приближающегося поезда на пересечениях с железнодорожными подъездными путями к предприятиям, складам и другим объектам;</a:t>
            </a:r>
          </a:p>
          <a:p>
            <a:pPr algn="just" defTabSz="540000">
              <a:defRPr/>
            </a:pPr>
            <a:r>
              <a:rPr lang="ru-RU" sz="2000" dirty="0">
                <a:latin typeface="+mj-lt"/>
              </a:rPr>
              <a:t>	- на серпантинах дорог в горной местности и других дорогах на участках горизонтальных кривых малого радиуса в плане; </a:t>
            </a:r>
          </a:p>
          <a:p>
            <a:pPr algn="just" defTabSz="540000">
              <a:defRPr/>
            </a:pPr>
            <a:r>
              <a:rPr lang="ru-RU" sz="2000" dirty="0">
                <a:latin typeface="+mj-lt"/>
              </a:rPr>
              <a:t>	- в местах пересечения дорог пешеходами у детских учреждений и объектов массового притяжения, а также на других участках дорог при необходимости». </a:t>
            </a:r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20063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3192" y="358303"/>
            <a:ext cx="511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Применение дорожных зеркал </a:t>
            </a:r>
          </a:p>
          <a:p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ГОСТ 33151-2014 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5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31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96859" y="2720503"/>
            <a:ext cx="5111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824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996447"/>
            <a:ext cx="8235127" cy="5263763"/>
          </a:xfrm>
        </p:spPr>
        <p:txBody>
          <a:bodyPr>
            <a:normAutofit fontScale="25000" lnSpcReduction="20000"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algn="ctr">
              <a:spcBef>
                <a:spcPct val="0"/>
              </a:spcBef>
              <a:buNone/>
              <a:defRPr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ГОСТ 32846–2014 «Дороги автомобильные общего пользования. </a:t>
            </a:r>
          </a:p>
          <a:p>
            <a:pPr algn="ctr">
              <a:spcBef>
                <a:spcPct val="0"/>
              </a:spcBef>
              <a:buNone/>
              <a:defRPr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Элементы обустройства. Классификация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»</a:t>
            </a:r>
          </a:p>
          <a:p>
            <a:pPr algn="ctr">
              <a:spcBef>
                <a:spcPct val="0"/>
              </a:spcBef>
              <a:buNone/>
              <a:defRPr/>
            </a:pPr>
            <a:endParaRPr lang="ru-RU" altLang="ru-RU" sz="72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altLang="ru-RU" sz="7600" dirty="0" smtClean="0">
                <a:solidFill>
                  <a:srgbClr val="4A3D37"/>
                </a:solidFill>
                <a:cs typeface="Times New Roman"/>
              </a:rPr>
              <a:t>	</a:t>
            </a:r>
            <a:r>
              <a:rPr lang="ru-RU" altLang="ru-RU" sz="7200" dirty="0" smtClean="0">
                <a:solidFill>
                  <a:srgbClr val="4A3D37"/>
                </a:solidFill>
                <a:cs typeface="Times New Roman"/>
              </a:rPr>
              <a:t>В </a:t>
            </a:r>
            <a:r>
              <a:rPr lang="ru-RU" altLang="ru-RU" sz="7200" dirty="0">
                <a:solidFill>
                  <a:srgbClr val="4A3D37"/>
                </a:solidFill>
                <a:cs typeface="Times New Roman"/>
              </a:rPr>
              <a:t>соответствии со статьей 2 </a:t>
            </a:r>
            <a:r>
              <a:rPr lang="ru-RU" altLang="ru-RU" sz="7200" dirty="0" smtClean="0">
                <a:solidFill>
                  <a:srgbClr val="4A3D37"/>
                </a:solidFill>
                <a:cs typeface="Times New Roman"/>
              </a:rPr>
              <a:t>ТР </a:t>
            </a:r>
            <a:r>
              <a:rPr lang="ru-RU" altLang="ru-RU" sz="7200" dirty="0">
                <a:solidFill>
                  <a:srgbClr val="4A3D37"/>
                </a:solidFill>
                <a:cs typeface="Times New Roman"/>
              </a:rPr>
              <a:t>ТС </a:t>
            </a:r>
            <a:r>
              <a:rPr lang="ru-RU" altLang="ru-RU" sz="7200" dirty="0" smtClean="0">
                <a:solidFill>
                  <a:srgbClr val="4A3D37"/>
                </a:solidFill>
                <a:cs typeface="Times New Roman"/>
              </a:rPr>
              <a:t>014/2011 </a:t>
            </a:r>
            <a:r>
              <a:rPr lang="ru-RU" altLang="ru-RU" sz="7200" b="1" dirty="0" smtClean="0">
                <a:solidFill>
                  <a:srgbClr val="4A3D37"/>
                </a:solidFill>
                <a:cs typeface="Times New Roman"/>
              </a:rPr>
              <a:t>элементы </a:t>
            </a:r>
            <a:r>
              <a:rPr lang="ru-RU" altLang="ru-RU" sz="7200" b="1" dirty="0">
                <a:solidFill>
                  <a:srgbClr val="4A3D37"/>
                </a:solidFill>
                <a:cs typeface="Times New Roman"/>
              </a:rPr>
              <a:t>обустройства </a:t>
            </a:r>
            <a:r>
              <a:rPr lang="ru-RU" altLang="ru-RU" sz="7200" dirty="0" smtClean="0">
                <a:solidFill>
                  <a:srgbClr val="4A3D37"/>
                </a:solidFill>
                <a:cs typeface="Times New Roman"/>
              </a:rPr>
              <a:t>– </a:t>
            </a:r>
            <a:r>
              <a:rPr lang="ru-RU" altLang="ru-RU" sz="7200" b="1" dirty="0" smtClean="0">
                <a:solidFill>
                  <a:srgbClr val="4A3D37"/>
                </a:solidFill>
                <a:cs typeface="Times New Roman"/>
              </a:rPr>
              <a:t>это  </a:t>
            </a:r>
            <a:r>
              <a:rPr lang="ru-RU" altLang="ru-RU" sz="7200" b="1" dirty="0">
                <a:solidFill>
                  <a:srgbClr val="4A3D37"/>
                </a:solidFill>
                <a:cs typeface="Times New Roman"/>
              </a:rPr>
              <a:t>комплекс зданий и сооружений обслуживания движения, технические средства и устройства, предназначенные для организации и обеспечения безопасности дорожного </a:t>
            </a:r>
            <a:r>
              <a:rPr lang="ru-RU" altLang="ru-RU" sz="7200" b="1" dirty="0" smtClean="0">
                <a:solidFill>
                  <a:srgbClr val="4A3D37"/>
                </a:solidFill>
                <a:cs typeface="Times New Roman"/>
              </a:rPr>
              <a:t>движения.</a:t>
            </a:r>
            <a:endParaRPr lang="ru-RU" altLang="ru-RU" sz="7200" b="1" dirty="0">
              <a:solidFill>
                <a:srgbClr val="4A3D37"/>
              </a:solidFill>
              <a:cs typeface="Times New Roman"/>
            </a:endParaRP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altLang="ru-RU" sz="7600" dirty="0">
                <a:solidFill>
                  <a:srgbClr val="4A3D37"/>
                </a:solidFill>
                <a:cs typeface="Times New Roman"/>
              </a:rPr>
              <a:t>	</a:t>
            </a:r>
            <a:r>
              <a:rPr lang="ru-RU" sz="7200" b="1" dirty="0" smtClean="0">
                <a:solidFill>
                  <a:srgbClr val="4A3D37"/>
                </a:solidFill>
                <a:cs typeface="Times New Roman"/>
              </a:rPr>
              <a:t>Классификация </a:t>
            </a:r>
            <a:r>
              <a:rPr lang="ru-RU" sz="7200" b="1" dirty="0">
                <a:solidFill>
                  <a:srgbClr val="4A3D37"/>
                </a:solidFill>
                <a:cs typeface="Times New Roman"/>
              </a:rPr>
              <a:t>элементов обустройства и термины с их определениями </a:t>
            </a:r>
            <a:r>
              <a:rPr lang="ru-RU" sz="7200" b="1" dirty="0" smtClean="0">
                <a:solidFill>
                  <a:srgbClr val="4A3D37"/>
                </a:solidFill>
                <a:cs typeface="Times New Roman"/>
              </a:rPr>
              <a:t>взаимоувязаны</a:t>
            </a:r>
            <a:r>
              <a:rPr lang="ru-RU" sz="7200" dirty="0" smtClean="0">
                <a:solidFill>
                  <a:srgbClr val="4A3D37"/>
                </a:solidFill>
                <a:cs typeface="Times New Roman"/>
              </a:rPr>
              <a:t> </a:t>
            </a:r>
            <a:r>
              <a:rPr lang="ru-RU" sz="7200" b="1" dirty="0" smtClean="0">
                <a:solidFill>
                  <a:srgbClr val="4A3D37"/>
                </a:solidFill>
                <a:cs typeface="Times New Roman"/>
              </a:rPr>
              <a:t>с ГОСТ </a:t>
            </a:r>
            <a:r>
              <a:rPr lang="ru-RU" sz="7200" b="1" dirty="0">
                <a:solidFill>
                  <a:srgbClr val="4A3D37"/>
                </a:solidFill>
                <a:cs typeface="Times New Roman"/>
              </a:rPr>
              <a:t>33062- </a:t>
            </a:r>
            <a:r>
              <a:rPr lang="ru-RU" sz="7200" dirty="0">
                <a:solidFill>
                  <a:srgbClr val="4A3D37"/>
                </a:solidFill>
                <a:cs typeface="Times New Roman"/>
              </a:rPr>
              <a:t>«Дороги автомобильные общего пользования. Требования к размещению объектов дорожного и придорожного сервиса</a:t>
            </a:r>
            <a:r>
              <a:rPr lang="ru-RU" sz="7200" dirty="0" smtClean="0">
                <a:solidFill>
                  <a:srgbClr val="4A3D37"/>
                </a:solidFill>
                <a:cs typeface="Times New Roman"/>
              </a:rPr>
              <a:t>», </a:t>
            </a:r>
            <a:r>
              <a:rPr lang="ru-RU" sz="7200" b="1" dirty="0">
                <a:solidFill>
                  <a:srgbClr val="4A3D37"/>
                </a:solidFill>
                <a:cs typeface="Times New Roman"/>
              </a:rPr>
              <a:t>с СТБ 1635-2006 </a:t>
            </a:r>
            <a:r>
              <a:rPr lang="ru-RU" sz="7200" dirty="0">
                <a:solidFill>
                  <a:srgbClr val="4A3D37"/>
                </a:solidFill>
                <a:cs typeface="Times New Roman"/>
              </a:rPr>
              <a:t>«Элементы обустройства автомобильных дорог и улиц. Термины и определения</a:t>
            </a:r>
            <a:r>
              <a:rPr lang="ru-RU" sz="7200" dirty="0" smtClean="0">
                <a:solidFill>
                  <a:srgbClr val="4A3D37"/>
                </a:solidFill>
                <a:cs typeface="Times New Roman"/>
              </a:rPr>
              <a:t>» </a:t>
            </a:r>
            <a:r>
              <a:rPr lang="ru-RU" sz="7200" dirty="0">
                <a:solidFill>
                  <a:srgbClr val="4A3D37"/>
                </a:solidFill>
                <a:cs typeface="Times New Roman"/>
              </a:rPr>
              <a:t>и </a:t>
            </a:r>
            <a:r>
              <a:rPr lang="ru-RU" sz="7200" dirty="0" smtClean="0">
                <a:solidFill>
                  <a:srgbClr val="4A3D37"/>
                </a:solidFill>
                <a:cs typeface="Times New Roman"/>
              </a:rPr>
              <a:t>с другими межгосударственными стандартами на отдельные элементы обустройства. 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dirty="0" smtClean="0">
                <a:solidFill>
                  <a:srgbClr val="4A3D37"/>
                </a:solidFill>
                <a:cs typeface="Times New Roman"/>
              </a:rPr>
              <a:t>	</a:t>
            </a:r>
            <a:r>
              <a:rPr lang="ru-RU" sz="7200" b="1" dirty="0" smtClean="0">
                <a:solidFill>
                  <a:srgbClr val="4A3D37"/>
                </a:solidFill>
                <a:cs typeface="Times New Roman"/>
              </a:rPr>
              <a:t>Межгосударственный стандарт ГОСТ 32846–2014  подразделяет  элементы обустройства на</a:t>
            </a:r>
            <a:r>
              <a:rPr lang="ru-RU" sz="7200" dirty="0" smtClean="0">
                <a:solidFill>
                  <a:srgbClr val="4A3D37"/>
                </a:solidFill>
                <a:cs typeface="Times New Roman"/>
              </a:rPr>
              <a:t>: 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 smtClean="0">
                <a:solidFill>
                  <a:srgbClr val="4A3D37"/>
                </a:solidFill>
                <a:cs typeface="Times New Roman"/>
              </a:rPr>
              <a:t>   	- классы </a:t>
            </a:r>
            <a:r>
              <a:rPr lang="ru-RU" sz="7200" dirty="0">
                <a:solidFill>
                  <a:srgbClr val="4A3D37"/>
                </a:solidFill>
                <a:cs typeface="Times New Roman"/>
              </a:rPr>
              <a:t>по  функциональному </a:t>
            </a:r>
            <a:r>
              <a:rPr lang="ru-RU" sz="7200" dirty="0" smtClean="0">
                <a:solidFill>
                  <a:srgbClr val="4A3D37"/>
                </a:solidFill>
                <a:cs typeface="Times New Roman"/>
              </a:rPr>
              <a:t>назначению (2 класса);</a:t>
            </a:r>
            <a:endParaRPr lang="ru-RU" sz="7200" dirty="0">
              <a:solidFill>
                <a:srgbClr val="4A3D37"/>
              </a:solidFill>
              <a:cs typeface="Times New Roman"/>
            </a:endParaRP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 smtClean="0">
                <a:solidFill>
                  <a:srgbClr val="4A3D37"/>
                </a:solidFill>
                <a:cs typeface="Times New Roman"/>
              </a:rPr>
              <a:t>   	- группы </a:t>
            </a:r>
            <a:r>
              <a:rPr lang="ru-RU" sz="7200" dirty="0">
                <a:solidFill>
                  <a:srgbClr val="4A3D37"/>
                </a:solidFill>
                <a:cs typeface="Times New Roman"/>
              </a:rPr>
              <a:t>по способу реализации их </a:t>
            </a:r>
            <a:r>
              <a:rPr lang="ru-RU" sz="7200" dirty="0" smtClean="0">
                <a:solidFill>
                  <a:srgbClr val="4A3D37"/>
                </a:solidFill>
                <a:cs typeface="Times New Roman"/>
              </a:rPr>
              <a:t>назначения (11 групп);</a:t>
            </a:r>
            <a:endParaRPr lang="ru-RU" sz="7200" dirty="0">
              <a:solidFill>
                <a:srgbClr val="4A3D37"/>
              </a:solidFill>
              <a:cs typeface="Times New Roman"/>
            </a:endParaRP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 smtClean="0">
                <a:solidFill>
                  <a:srgbClr val="4A3D37"/>
                </a:solidFill>
                <a:cs typeface="Times New Roman"/>
              </a:rPr>
              <a:t>   	- типы </a:t>
            </a:r>
            <a:r>
              <a:rPr lang="ru-RU" sz="7200" dirty="0">
                <a:solidFill>
                  <a:srgbClr val="4A3D37"/>
                </a:solidFill>
                <a:cs typeface="Times New Roman"/>
              </a:rPr>
              <a:t>по конструктивному </a:t>
            </a:r>
            <a:r>
              <a:rPr lang="ru-RU" sz="7200" dirty="0" smtClean="0">
                <a:solidFill>
                  <a:srgbClr val="4A3D37"/>
                </a:solidFill>
                <a:cs typeface="Times New Roman"/>
              </a:rPr>
              <a:t>исполнению (45 типов).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dirty="0" smtClean="0">
                <a:solidFill>
                  <a:srgbClr val="4A3D37"/>
                </a:solidFill>
                <a:cs typeface="Times New Roman"/>
              </a:rPr>
              <a:t>	</a:t>
            </a:r>
            <a:endParaRPr lang="ru-RU" sz="7600" dirty="0">
              <a:solidFill>
                <a:srgbClr val="4A3D37"/>
              </a:solidFill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4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6344" y="263053"/>
            <a:ext cx="5733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КЛАССИФИКАЦИЯ ЭЛЕМЕНТОВ 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ОБУСТРОЙСТВА</a:t>
            </a:r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181580"/>
            <a:ext cx="2244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407669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853573"/>
            <a:ext cx="8235127" cy="5174496"/>
          </a:xfrm>
        </p:spPr>
        <p:txBody>
          <a:bodyPr>
            <a:normAutofit fontScale="25000" lnSpcReduction="20000"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ctr" defTabSz="540000">
              <a:spcBef>
                <a:spcPts val="0"/>
              </a:spcBef>
              <a:buFont typeface="Arial" charset="0"/>
              <a:buNone/>
              <a:defRPr/>
            </a:pPr>
            <a:endParaRPr lang="ru-RU" sz="6200" b="1" dirty="0" smtClean="0">
              <a:solidFill>
                <a:srgbClr val="4A3D37"/>
              </a:solidFill>
              <a:cs typeface="Times New Roman"/>
            </a:endParaRPr>
          </a:p>
          <a:p>
            <a:pPr marL="0" indent="0" algn="ctr" defTabSz="540000">
              <a:spcBef>
                <a:spcPts val="0"/>
              </a:spcBef>
              <a:buFont typeface="Arial" charset="0"/>
              <a:buNone/>
              <a:defRPr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ГОСТ 33151-2014  «Дороги автомобильные общего пользования. </a:t>
            </a:r>
          </a:p>
          <a:p>
            <a:pPr marL="0" indent="0" algn="ctr" defTabSz="540000">
              <a:spcBef>
                <a:spcPts val="0"/>
              </a:spcBef>
              <a:buFont typeface="Arial" charset="0"/>
              <a:buNone/>
              <a:defRPr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Элементы обустройства. Технические требования. </a:t>
            </a:r>
          </a:p>
          <a:p>
            <a:pPr marL="0" indent="0" algn="ctr" defTabSz="540000">
              <a:spcBef>
                <a:spcPts val="0"/>
              </a:spcBef>
              <a:buFont typeface="Arial" charset="0"/>
              <a:buNone/>
              <a:defRPr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Правила применения»</a:t>
            </a:r>
          </a:p>
          <a:p>
            <a:pPr marL="0" indent="0" algn="ctr" defTabSz="540000">
              <a:spcBef>
                <a:spcPts val="0"/>
              </a:spcBef>
              <a:buFont typeface="Arial" charset="0"/>
              <a:buNone/>
              <a:defRPr/>
            </a:pPr>
            <a:endParaRPr lang="ru-RU" altLang="ru-RU" sz="5400" b="1" dirty="0">
              <a:solidFill>
                <a:srgbClr val="C00000"/>
              </a:solidFill>
            </a:endParaRP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8000" b="1" dirty="0" smtClean="0">
                <a:solidFill>
                  <a:srgbClr val="4A3D37"/>
                </a:solidFill>
                <a:cs typeface="Times New Roman"/>
              </a:rPr>
              <a:t>	Межгосударственный </a:t>
            </a:r>
            <a:r>
              <a:rPr lang="ru-RU" sz="8000" b="1" dirty="0">
                <a:solidFill>
                  <a:srgbClr val="4A3D37"/>
                </a:solidFill>
                <a:cs typeface="Times New Roman"/>
              </a:rPr>
              <a:t>стандарт </a:t>
            </a:r>
            <a:r>
              <a:rPr lang="ru-RU" sz="8000" b="1" dirty="0" smtClean="0">
                <a:solidFill>
                  <a:srgbClr val="4A3D37"/>
                </a:solidFill>
                <a:cs typeface="Times New Roman"/>
              </a:rPr>
              <a:t>разработан с учетом положений аналогичных </a:t>
            </a:r>
            <a:r>
              <a:rPr lang="ru-RU" sz="8000" b="1" dirty="0">
                <a:solidFill>
                  <a:srgbClr val="4A3D37"/>
                </a:solidFill>
                <a:cs typeface="Times New Roman"/>
              </a:rPr>
              <a:t>национальных </a:t>
            </a:r>
            <a:r>
              <a:rPr lang="ru-RU" sz="8000" b="1" dirty="0" smtClean="0">
                <a:solidFill>
                  <a:srgbClr val="4A3D37"/>
                </a:solidFill>
                <a:cs typeface="Times New Roman"/>
              </a:rPr>
              <a:t>стандартов  </a:t>
            </a:r>
            <a:r>
              <a:rPr lang="ru-RU" sz="8000" b="1" dirty="0">
                <a:solidFill>
                  <a:srgbClr val="4A3D37"/>
                </a:solidFill>
                <a:cs typeface="Times New Roman"/>
              </a:rPr>
              <a:t>ГОСТ Р 52766-2007, СТБ </a:t>
            </a:r>
            <a:r>
              <a:rPr lang="ru-RU" sz="8000" b="1" dirty="0" smtClean="0">
                <a:solidFill>
                  <a:srgbClr val="4A3D37"/>
                </a:solidFill>
                <a:cs typeface="Times New Roman"/>
              </a:rPr>
              <a:t>1300-2007 и СТ </a:t>
            </a:r>
            <a:r>
              <a:rPr lang="ru-RU" sz="8000" b="1" dirty="0">
                <a:solidFill>
                  <a:srgbClr val="4A3D37"/>
                </a:solidFill>
                <a:cs typeface="Times New Roman"/>
              </a:rPr>
              <a:t>КР 2068-2010 </a:t>
            </a:r>
            <a:r>
              <a:rPr lang="ru-RU" sz="8000" b="1" dirty="0" smtClean="0">
                <a:solidFill>
                  <a:srgbClr val="4A3D37"/>
                </a:solidFill>
                <a:cs typeface="Times New Roman"/>
              </a:rPr>
              <a:t> и </a:t>
            </a:r>
            <a:r>
              <a:rPr lang="ru-RU" sz="8000" b="1" dirty="0">
                <a:solidFill>
                  <a:srgbClr val="4A3D37"/>
                </a:solidFill>
                <a:cs typeface="Times New Roman"/>
              </a:rPr>
              <a:t>состоит из двух основных разделов </a:t>
            </a:r>
            <a:r>
              <a:rPr lang="ru-RU" sz="8000" b="1" dirty="0" smtClean="0">
                <a:solidFill>
                  <a:srgbClr val="4A3D37"/>
                </a:solidFill>
                <a:cs typeface="Times New Roman"/>
              </a:rPr>
              <a:t>:</a:t>
            </a:r>
            <a:endParaRPr lang="ru-RU" sz="8000" b="1" dirty="0">
              <a:solidFill>
                <a:srgbClr val="4A3D37"/>
              </a:solidFill>
              <a:cs typeface="Times New Roman"/>
            </a:endParaRP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8000" dirty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8000" dirty="0">
                <a:solidFill>
                  <a:srgbClr val="4A3D37"/>
                </a:solidFill>
                <a:cs typeface="Times New Roman"/>
              </a:rPr>
              <a:t>	</a:t>
            </a:r>
            <a:r>
              <a:rPr lang="ru-RU" sz="8000" b="1" dirty="0">
                <a:solidFill>
                  <a:srgbClr val="4A3D37"/>
                </a:solidFill>
                <a:cs typeface="Times New Roman"/>
              </a:rPr>
              <a:t>1. Технические средства и устройства, предназначенные для организации и обеспечения безопасности дорожного движения</a:t>
            </a:r>
            <a:r>
              <a:rPr lang="ru-RU" sz="8000" dirty="0">
                <a:solidFill>
                  <a:srgbClr val="4A3D37"/>
                </a:solidFill>
                <a:cs typeface="Times New Roman"/>
              </a:rPr>
              <a:t>, содержащий </a:t>
            </a:r>
            <a:r>
              <a:rPr lang="ru-RU" sz="8000" dirty="0" smtClean="0">
                <a:solidFill>
                  <a:srgbClr val="4A3D37"/>
                </a:solidFill>
                <a:cs typeface="Times New Roman"/>
              </a:rPr>
              <a:t>технические требования и правила </a:t>
            </a:r>
            <a:r>
              <a:rPr lang="ru-RU" sz="8000" dirty="0">
                <a:solidFill>
                  <a:srgbClr val="4A3D37"/>
                </a:solidFill>
                <a:cs typeface="Times New Roman"/>
              </a:rPr>
              <a:t>применения:</a:t>
            </a: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8000" dirty="0">
                <a:solidFill>
                  <a:srgbClr val="4A3D37"/>
                </a:solidFill>
                <a:cs typeface="Times New Roman"/>
              </a:rPr>
              <a:t>	- </a:t>
            </a:r>
            <a:r>
              <a:rPr lang="ru-RU" sz="8000" b="1" dirty="0">
                <a:solidFill>
                  <a:srgbClr val="4A3D37"/>
                </a:solidFill>
                <a:cs typeface="Times New Roman"/>
              </a:rPr>
              <a:t>технических средств для информирования, зрительного ориентирования участников дорожного движения и регулирования движения </a:t>
            </a:r>
            <a:r>
              <a:rPr lang="ru-RU" sz="8000" dirty="0">
                <a:solidFill>
                  <a:srgbClr val="4A3D37"/>
                </a:solidFill>
                <a:cs typeface="Times New Roman"/>
              </a:rPr>
              <a:t>(дорожные знаки, знаки переменной информации, опоры дорожных знаков, разметка, светофоры и дорожные ограждения), требования к которым отнесены к национальным стандартам;</a:t>
            </a:r>
          </a:p>
          <a:p>
            <a:pPr marL="0" indent="0" algn="ctr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ru-RU" altLang="ru-RU" sz="4000" dirty="0">
              <a:solidFill>
                <a:srgbClr val="4A3D37"/>
              </a:solidFill>
              <a:cs typeface="Times New Roman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ru-RU" altLang="ru-RU" sz="3400" dirty="0" smtClean="0">
              <a:solidFill>
                <a:srgbClr val="4A3D37"/>
              </a:solidFill>
              <a:cs typeface="Times New Roman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ru-RU" altLang="ru-RU" sz="3400" dirty="0">
                <a:solidFill>
                  <a:srgbClr val="4A3D37"/>
                </a:solidFill>
                <a:cs typeface="Times New Roman"/>
              </a:rPr>
              <a:t>	</a:t>
            </a:r>
            <a:endParaRPr lang="ru-RU" sz="4000" dirty="0">
              <a:solidFill>
                <a:srgbClr val="4A3D37"/>
              </a:solidFill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5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181580"/>
            <a:ext cx="2244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3192" y="244003"/>
            <a:ext cx="5806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ПРАВИЛА ПРИМЕНЕНИЯ ЭЛЕМЕНТОВ ОБУСТРОЙСТВА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6778814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853573"/>
            <a:ext cx="8235127" cy="5174496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ctr" defTabSz="540000">
              <a:spcBef>
                <a:spcPts val="0"/>
              </a:spcBef>
              <a:buFont typeface="Arial" charset="0"/>
              <a:buNone/>
              <a:defRPr/>
            </a:pPr>
            <a:endParaRPr lang="ru-RU" sz="6200" b="1" dirty="0" smtClean="0">
              <a:solidFill>
                <a:srgbClr val="4A3D37"/>
              </a:solidFill>
              <a:cs typeface="Times New Roman"/>
            </a:endParaRPr>
          </a:p>
          <a:p>
            <a:pPr algn="just" defTabSz="540000">
              <a:spcBef>
                <a:spcPts val="0"/>
              </a:spcBef>
              <a:buFont typeface="Arial" charset="0"/>
              <a:buNone/>
              <a:defRPr/>
            </a:pPr>
            <a:endParaRPr lang="ru-RU" sz="6600" dirty="0" smtClean="0"/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8000" dirty="0" smtClean="0"/>
              <a:t>	- </a:t>
            </a:r>
            <a:r>
              <a:rPr lang="ru-RU" sz="8000" b="1" dirty="0"/>
              <a:t>направляющих устройств </a:t>
            </a:r>
            <a:r>
              <a:rPr lang="ru-RU" sz="8000" dirty="0"/>
              <a:t>(направляющие островки, островки безопасности, дорожные световозвращатели, сигнальные столбики, тумбы дорожные;</a:t>
            </a: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8000" dirty="0"/>
              <a:t>	-  </a:t>
            </a:r>
            <a:r>
              <a:rPr lang="ru-RU" sz="8000" b="1" dirty="0"/>
              <a:t>устройств воздействия на транспортные средства </a:t>
            </a:r>
            <a:r>
              <a:rPr lang="ru-RU" sz="8000" dirty="0"/>
              <a:t>(сборные искусственные неровности, шумовые полосы в т.ч. продольные, аварийные съезды);</a:t>
            </a: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8000" dirty="0"/>
              <a:t>	- </a:t>
            </a:r>
            <a:r>
              <a:rPr lang="ru-RU" sz="8000" b="1" dirty="0"/>
              <a:t>защитных устройст</a:t>
            </a:r>
            <a:r>
              <a:rPr lang="ru-RU" sz="8000" dirty="0"/>
              <a:t>в (заграждения дорожные, акустические экраны, противоослепляющие экраны);</a:t>
            </a: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8000" dirty="0"/>
              <a:t>	- </a:t>
            </a:r>
            <a:r>
              <a:rPr lang="ru-RU" sz="8000" b="1" dirty="0"/>
              <a:t>средств организации движения пешеходов и велосипедистов</a:t>
            </a:r>
            <a:r>
              <a:rPr lang="ru-RU" sz="8000" dirty="0"/>
              <a:t> (дорожки велосипедные и пешеходные, переходы пешеходные, тротуары);</a:t>
            </a: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8000" dirty="0"/>
              <a:t>	- </a:t>
            </a:r>
            <a:r>
              <a:rPr lang="ru-RU" sz="8000" b="1" dirty="0"/>
              <a:t>средств улучшения условий видимости </a:t>
            </a:r>
            <a:r>
              <a:rPr lang="ru-RU" sz="8000" dirty="0"/>
              <a:t>(зеркало дорожное, стационарное электрическое освещение, снегозащитные устройства и насаждения, противогололедные устройства).</a:t>
            </a:r>
          </a:p>
          <a:p>
            <a:pPr algn="ctr">
              <a:spcBef>
                <a:spcPct val="0"/>
              </a:spcBef>
              <a:buNone/>
              <a:defRPr/>
            </a:pPr>
            <a:endParaRPr lang="ru-RU" altLang="ru-RU" sz="4000" dirty="0">
              <a:solidFill>
                <a:srgbClr val="4A3D37"/>
              </a:solidFill>
              <a:cs typeface="Times New Roman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ru-RU" altLang="ru-RU" sz="3400" dirty="0" smtClean="0">
              <a:solidFill>
                <a:srgbClr val="4A3D37"/>
              </a:solidFill>
              <a:cs typeface="Times New Roman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ru-RU" altLang="ru-RU" sz="3400" dirty="0">
                <a:solidFill>
                  <a:srgbClr val="4A3D37"/>
                </a:solidFill>
                <a:cs typeface="Times New Roman"/>
              </a:rPr>
              <a:t>	</a:t>
            </a:r>
            <a:endParaRPr lang="ru-RU" sz="4000" dirty="0">
              <a:solidFill>
                <a:srgbClr val="4A3D37"/>
              </a:solidFill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6</a:t>
            </a:fld>
            <a:endParaRPr lang="ru-RU" dirty="0"/>
          </a:p>
        </p:txBody>
      </p:sp>
      <p:pic>
        <p:nvPicPr>
          <p:cNvPr id="6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181580"/>
            <a:ext cx="2244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ГОСТ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33151-2014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2567128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853573"/>
            <a:ext cx="8235127" cy="5174496"/>
          </a:xfrm>
        </p:spPr>
        <p:txBody>
          <a:bodyPr>
            <a:normAutofit fontScale="25000" lnSpcReduction="20000"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ctr" defTabSz="540000">
              <a:spcBef>
                <a:spcPts val="0"/>
              </a:spcBef>
              <a:buFont typeface="Arial" charset="0"/>
              <a:buNone/>
              <a:defRPr/>
            </a:pPr>
            <a:endParaRPr lang="ru-RU" sz="6200" b="1" dirty="0" smtClean="0">
              <a:solidFill>
                <a:srgbClr val="4A3D37"/>
              </a:solidFill>
              <a:cs typeface="Times New Roman"/>
            </a:endParaRPr>
          </a:p>
          <a:p>
            <a:pPr algn="just" defTabSz="540000">
              <a:spcBef>
                <a:spcPts val="0"/>
              </a:spcBef>
              <a:buFont typeface="Arial" charset="0"/>
              <a:buNone/>
              <a:defRPr/>
            </a:pPr>
            <a:endParaRPr lang="ru-RU" sz="6600" dirty="0" smtClean="0"/>
          </a:p>
          <a:p>
            <a:pPr marL="0" indent="0" algn="just" defTabSz="53975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altLang="ru-RU" sz="6600" b="1" dirty="0" smtClean="0"/>
              <a:t>	</a:t>
            </a:r>
            <a:r>
              <a:rPr lang="ru-RU" altLang="ru-RU" sz="8000" b="1" dirty="0" smtClean="0"/>
              <a:t>2</a:t>
            </a:r>
            <a:r>
              <a:rPr lang="ru-RU" altLang="ru-RU" sz="8000" b="1" dirty="0"/>
              <a:t>. Здания и сооружения обслуживания движения (объекты дорожного и придорожного сервиса), </a:t>
            </a:r>
            <a:r>
              <a:rPr lang="ru-RU" altLang="ru-RU" sz="8000" dirty="0"/>
              <a:t>содержащего </a:t>
            </a:r>
            <a:r>
              <a:rPr lang="ru-RU" altLang="ru-RU" sz="8000" dirty="0" smtClean="0"/>
              <a:t>технические требования и правила применения</a:t>
            </a:r>
            <a:r>
              <a:rPr lang="ru-RU" altLang="ru-RU" sz="8000" dirty="0"/>
              <a:t>:</a:t>
            </a:r>
          </a:p>
          <a:p>
            <a:pPr marL="0" indent="0" algn="just" defTabSz="539750">
              <a:lnSpc>
                <a:spcPct val="120000"/>
              </a:lnSpc>
              <a:buNone/>
              <a:defRPr/>
            </a:pPr>
            <a:r>
              <a:rPr lang="ru-RU" altLang="ru-RU" sz="8000" dirty="0"/>
              <a:t>	- </a:t>
            </a:r>
            <a:r>
              <a:rPr lang="ru-RU" altLang="ru-RU" sz="8000" b="1" dirty="0"/>
              <a:t>объектов обслуживания участников дорожного движения </a:t>
            </a:r>
            <a:r>
              <a:rPr lang="ru-RU" altLang="ru-RU" sz="8000" dirty="0"/>
              <a:t>(объекты дорожного и придорожного сервиса, площадки для аварийной остановки автомобилей и для стоянки и остановки транспортных средств);</a:t>
            </a:r>
          </a:p>
          <a:p>
            <a:pPr marL="0" indent="0" algn="just" defTabSz="539750">
              <a:lnSpc>
                <a:spcPct val="120000"/>
              </a:lnSpc>
              <a:buNone/>
              <a:defRPr/>
            </a:pPr>
            <a:r>
              <a:rPr lang="ru-RU" altLang="ru-RU" sz="8000" dirty="0"/>
              <a:t>	- </a:t>
            </a:r>
            <a:r>
              <a:rPr lang="ru-RU" altLang="ru-RU" sz="8000" b="1" dirty="0"/>
              <a:t>объектов контроля за движением </a:t>
            </a:r>
            <a:r>
              <a:rPr lang="ru-RU" altLang="ru-RU" sz="8000" dirty="0"/>
              <a:t>(автоматическая дорожная метеостанция, пункты весового и габаритного контроля, контроля международных автомобильных перевозок, взимания платы за проезд, счетчик учета интенсивности движения автоматизированный, объекты обслуживания транспортных средств, грузовых и пассажирских перевозок).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ru-RU" altLang="ru-RU" sz="3400" dirty="0" smtClean="0">
              <a:solidFill>
                <a:srgbClr val="4A3D37"/>
              </a:solidFill>
              <a:cs typeface="Times New Roman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ru-RU" altLang="ru-RU" sz="3400" dirty="0">
                <a:solidFill>
                  <a:srgbClr val="4A3D37"/>
                </a:solidFill>
                <a:cs typeface="Times New Roman"/>
              </a:rPr>
              <a:t>	</a:t>
            </a:r>
            <a:endParaRPr lang="ru-RU" sz="4000" dirty="0">
              <a:solidFill>
                <a:srgbClr val="4A3D37"/>
              </a:solidFill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7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181580"/>
            <a:ext cx="2244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ГОСТ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33151-2014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7187562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1672" y="853573"/>
            <a:ext cx="8235127" cy="5174496"/>
          </a:xfrm>
        </p:spPr>
        <p:txBody>
          <a:bodyPr>
            <a:normAutofit fontScale="25000" lnSpcReduction="20000"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 smtClean="0"/>
              <a:t>	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/>
              <a:t>	</a:t>
            </a:r>
            <a:r>
              <a:rPr lang="ru-RU" sz="8000" dirty="0" smtClean="0"/>
              <a:t>В межгосударственном стандарте </a:t>
            </a:r>
            <a:r>
              <a:rPr lang="ru-RU" sz="8000" dirty="0"/>
              <a:t>ГОСТ 33151-2014  </a:t>
            </a:r>
            <a:r>
              <a:rPr lang="ru-RU" sz="8000" dirty="0" smtClean="0"/>
              <a:t>по сравнению с </a:t>
            </a:r>
            <a:r>
              <a:rPr lang="ru-RU" sz="8000" dirty="0"/>
              <a:t>ГОСТ Р </a:t>
            </a:r>
            <a:r>
              <a:rPr lang="ru-RU" sz="8000" dirty="0" smtClean="0"/>
              <a:t>52766-2007: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/>
              <a:t>	</a:t>
            </a:r>
            <a:r>
              <a:rPr lang="ru-RU" sz="8000" dirty="0" smtClean="0"/>
              <a:t>Расширены требования к направляющим островкам и островкам безопасности.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	</a:t>
            </a:r>
            <a:r>
              <a:rPr lang="ru-RU" sz="8000" b="1" dirty="0" smtClean="0"/>
              <a:t>По </a:t>
            </a:r>
            <a:r>
              <a:rPr lang="ru-RU" sz="8000" b="1" dirty="0"/>
              <a:t>островкам безопасности определены критерии их исполнения</a:t>
            </a:r>
            <a:r>
              <a:rPr lang="ru-RU" sz="8000" dirty="0"/>
              <a:t>: </a:t>
            </a:r>
            <a:r>
              <a:rPr lang="ru-RU" sz="8000" dirty="0" smtClean="0"/>
              <a:t>	- приподнятые (</a:t>
            </a:r>
            <a:r>
              <a:rPr lang="ru-RU" sz="8000" dirty="0"/>
              <a:t>выделенные конструктивно бортовым камнем) островки рекомендуется устраивать на наземных пешеходных переходах со </a:t>
            </a:r>
            <a:r>
              <a:rPr lang="ru-RU" sz="8000" dirty="0" smtClean="0"/>
              <a:t> светофорным   регулированием  при  ширине  проезжей  части   более 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21,0 </a:t>
            </a:r>
            <a:r>
              <a:rPr lang="ru-RU" sz="8000" dirty="0"/>
              <a:t>м, либо при числе полос движения в обоих направлениях более пяти. </a:t>
            </a:r>
            <a:endParaRPr lang="ru-RU" sz="8000" dirty="0" smtClean="0"/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	- в </a:t>
            </a:r>
            <a:r>
              <a:rPr lang="ru-RU" sz="8000" dirty="0"/>
              <a:t>остальных случаях устраивают островки в одном уровне с проезжей </a:t>
            </a:r>
            <a:r>
              <a:rPr lang="ru-RU" sz="8000" dirty="0" smtClean="0"/>
              <a:t>частью выделенные дорожной разметкой.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endParaRPr lang="ru-RU" sz="2400" dirty="0"/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	</a:t>
            </a:r>
            <a:r>
              <a:rPr lang="ru-RU" sz="8000" b="1" dirty="0" smtClean="0"/>
              <a:t>Для </a:t>
            </a:r>
            <a:r>
              <a:rPr lang="ru-RU" sz="8000" b="1" dirty="0"/>
              <a:t>дорожных тумб оговорены места </a:t>
            </a:r>
            <a:r>
              <a:rPr lang="ru-RU" sz="8000" b="1" dirty="0" smtClean="0"/>
              <a:t>установки </a:t>
            </a:r>
            <a:r>
              <a:rPr lang="ru-RU" sz="8000" b="1" dirty="0"/>
              <a:t>в зависимости от </a:t>
            </a:r>
            <a:r>
              <a:rPr lang="ru-RU" sz="8000" b="1" dirty="0" smtClean="0"/>
              <a:t>их класса</a:t>
            </a:r>
            <a:r>
              <a:rPr lang="ru-RU" sz="8000" dirty="0" smtClean="0"/>
              <a:t> </a:t>
            </a:r>
            <a:r>
              <a:rPr lang="ru-RU" sz="8000" dirty="0"/>
              <a:t>по новому межгосударственному стандарту ГОСТ </a:t>
            </a:r>
            <a:r>
              <a:rPr lang="ru-RU" sz="8000" dirty="0" smtClean="0"/>
              <a:t>32759 «Дороги </a:t>
            </a:r>
            <a:r>
              <a:rPr lang="ru-RU" sz="8000" dirty="0"/>
              <a:t>автомобильные общего пользования. Дорожные тумбы. Технические требования»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5200" dirty="0"/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52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36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6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 smtClean="0"/>
              <a:t>	</a:t>
            </a:r>
            <a:endParaRPr lang="ru-RU" altLang="ru-RU" sz="3400" dirty="0" smtClean="0">
              <a:solidFill>
                <a:srgbClr val="4A3D37"/>
              </a:solidFill>
              <a:cs typeface="Times New Roman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ru-RU" altLang="ru-RU" sz="3400" dirty="0">
                <a:solidFill>
                  <a:srgbClr val="4A3D37"/>
                </a:solidFill>
                <a:cs typeface="Times New Roman"/>
              </a:rPr>
              <a:t>	</a:t>
            </a:r>
            <a:endParaRPr lang="ru-RU" sz="4000" dirty="0">
              <a:solidFill>
                <a:srgbClr val="4A3D37"/>
              </a:solidFill>
              <a:cs typeface="Times New Roman"/>
            </a:endParaRPr>
          </a:p>
          <a:p>
            <a:pPr marL="0" indent="0">
              <a:buNone/>
            </a:pPr>
            <a:endParaRPr lang="ru-RU" sz="20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8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181580"/>
            <a:ext cx="2244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33151-2014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6849960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292" y="1246644"/>
            <a:ext cx="8235127" cy="4763632"/>
          </a:xfrm>
        </p:spPr>
        <p:txBody>
          <a:bodyPr>
            <a:normAutofit fontScale="25000" lnSpcReduction="20000"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1600" dirty="0" smtClean="0">
                <a:solidFill>
                  <a:srgbClr val="4A3D37"/>
                </a:solidFill>
                <a:cs typeface="Times New Roman"/>
              </a:rPr>
              <a:t>	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   	</a:t>
            </a:r>
            <a:r>
              <a:rPr lang="ru-RU" sz="8000" b="1" dirty="0" smtClean="0"/>
              <a:t>Расширены </a:t>
            </a:r>
            <a:r>
              <a:rPr lang="ru-RU" sz="8000" b="1" dirty="0"/>
              <a:t>требования к установке световозвращателей и сигнальных столбиков</a:t>
            </a:r>
            <a:r>
              <a:rPr lang="ru-RU" sz="8000" dirty="0"/>
              <a:t>. </a:t>
            </a:r>
            <a:endParaRPr lang="ru-RU" sz="8000" dirty="0" smtClean="0"/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/>
              <a:t>  	 Стандарт </a:t>
            </a:r>
            <a:r>
              <a:rPr lang="ru-RU" sz="8000" dirty="0"/>
              <a:t>дополнен требованиями к продольным шумовым полосам и правилам их применения. Продольные полосы допускается устраивать по оси дороги и на краевых полосах обочин на участках двухполосных дорог с горизонтальной кривой в плане малого радиуса и на прямолинейных горизонтальных участках дорог длиной 1000 м и </a:t>
            </a:r>
            <a:r>
              <a:rPr lang="ru-RU" sz="8000" dirty="0" smtClean="0"/>
              <a:t>более.</a:t>
            </a:r>
          </a:p>
          <a:p>
            <a:pPr marL="0" indent="0" algn="just" defTabSz="45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dirty="0" smtClean="0"/>
              <a:t>	</a:t>
            </a:r>
            <a:r>
              <a:rPr lang="ru-RU" sz="7600" b="1" dirty="0" smtClean="0"/>
              <a:t>Требования </a:t>
            </a:r>
            <a:r>
              <a:rPr lang="ru-RU" sz="7600" b="1" dirty="0"/>
              <a:t>к велосипедным и пешеходным дорожкам, пешеходным переходам и правила их применения изложены в </a:t>
            </a:r>
            <a:r>
              <a:rPr lang="ru-RU" sz="7600" b="1" dirty="0" smtClean="0"/>
              <a:t>новых </a:t>
            </a:r>
            <a:r>
              <a:rPr lang="ru-RU" sz="7600" b="1" dirty="0"/>
              <a:t>межгосударственных стандартах </a:t>
            </a:r>
            <a:r>
              <a:rPr lang="ru-RU" sz="7600" b="1" dirty="0" smtClean="0"/>
              <a:t>ГОСТ </a:t>
            </a:r>
            <a:r>
              <a:rPr lang="ru-RU" sz="7600" b="1" dirty="0"/>
              <a:t>32944–2014  </a:t>
            </a:r>
            <a:r>
              <a:rPr lang="ru-RU" sz="7600" dirty="0"/>
              <a:t>«Дороги автомобильные общего пользования. Пешеходные переходы. Классификация. Общие требования», </a:t>
            </a:r>
            <a:r>
              <a:rPr lang="ru-RU" sz="7600" b="1" dirty="0"/>
              <a:t>ГОСТ </a:t>
            </a:r>
            <a:r>
              <a:rPr lang="ru-RU" sz="7600" b="1" dirty="0" smtClean="0"/>
              <a:t>33150– </a:t>
            </a:r>
            <a:r>
              <a:rPr lang="ru-RU" sz="7600" dirty="0" smtClean="0"/>
              <a:t>«Дороги </a:t>
            </a:r>
            <a:r>
              <a:rPr lang="ru-RU" sz="7600" dirty="0"/>
              <a:t>автомобильные общего пользования. Проектирование пешеходных и велосипедных дорожек. Общие требования</a:t>
            </a:r>
            <a:r>
              <a:rPr lang="ru-RU" sz="7600" dirty="0" smtClean="0"/>
              <a:t>». 	Тротуары </a:t>
            </a:r>
            <a:r>
              <a:rPr lang="ru-RU" sz="7600" dirty="0"/>
              <a:t>должны соответствовать национальным нормам </a:t>
            </a:r>
            <a:r>
              <a:rPr lang="ru-RU" sz="7600" dirty="0" smtClean="0"/>
              <a:t>государств-участников </a:t>
            </a:r>
            <a:r>
              <a:rPr lang="ru-RU" sz="7600" dirty="0"/>
              <a:t>Соглашения</a:t>
            </a:r>
            <a:r>
              <a:rPr lang="ru-RU" sz="6800" dirty="0" smtClean="0"/>
              <a:t>.</a:t>
            </a:r>
            <a:endParaRPr lang="ru-RU" sz="6800" dirty="0" smtClean="0">
              <a:cs typeface="Times New Roman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B3DD-87C3-2F4C-9EFF-9ABC2975F844}" type="slidenum">
              <a:rPr lang="ru-RU" smtClean="0"/>
              <a:t>9</a:t>
            </a:fld>
            <a:endParaRPr lang="ru-RU" dirty="0"/>
          </a:p>
        </p:txBody>
      </p:sp>
      <p:pic>
        <p:nvPicPr>
          <p:cNvPr id="7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181580"/>
            <a:ext cx="2244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Логотип РОСДОР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32" y="181580"/>
            <a:ext cx="2407857" cy="58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3192" y="358303"/>
            <a:ext cx="511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ГОСТ 33151-2014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064102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6288</TotalTime>
  <Words>345</Words>
  <Application>Microsoft Macintosh PowerPoint</Application>
  <PresentationFormat>Экран (4:3)</PresentationFormat>
  <Paragraphs>337</Paragraphs>
  <Slides>31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Тема Office</vt:lpstr>
      <vt:lpstr>CorelDRAW</vt:lpstr>
      <vt:lpstr>CorelDraw.Graphic.17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тенденциях в развитии нормативной базы органических вяжущих материалов</dc:title>
  <dc:creator>Алексей Бунчик</dc:creator>
  <cp:lastModifiedBy>MIKHAIL</cp:lastModifiedBy>
  <cp:revision>221</cp:revision>
  <cp:lastPrinted>2014-10-15T05:27:30Z</cp:lastPrinted>
  <dcterms:created xsi:type="dcterms:W3CDTF">2014-04-09T13:39:40Z</dcterms:created>
  <dcterms:modified xsi:type="dcterms:W3CDTF">2014-12-17T09:27:50Z</dcterms:modified>
</cp:coreProperties>
</file>